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79" r:id="rId3"/>
    <p:sldId id="289" r:id="rId4"/>
    <p:sldId id="290" r:id="rId5"/>
    <p:sldId id="291" r:id="rId6"/>
    <p:sldId id="263" r:id="rId7"/>
    <p:sldId id="277" r:id="rId8"/>
    <p:sldId id="280" r:id="rId9"/>
    <p:sldId id="273" r:id="rId10"/>
    <p:sldId id="288" r:id="rId11"/>
    <p:sldId id="265" r:id="rId12"/>
    <p:sldId id="281" r:id="rId13"/>
    <p:sldId id="282" r:id="rId14"/>
    <p:sldId id="272" r:id="rId15"/>
    <p:sldId id="283" r:id="rId16"/>
    <p:sldId id="274" r:id="rId17"/>
    <p:sldId id="284" r:id="rId18"/>
    <p:sldId id="275" r:id="rId19"/>
    <p:sldId id="285" r:id="rId20"/>
    <p:sldId id="269" r:id="rId21"/>
  </p:sldIdLst>
  <p:sldSz cx="12192000" cy="6858000"/>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ddels stil 2 – uthev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ys stil 1 – utheving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DA37D80-6434-44D0-A028-1B22A696006F}" styleName="Lys stil 3 – utheving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247" autoAdjust="0"/>
  </p:normalViewPr>
  <p:slideViewPr>
    <p:cSldViewPr snapToGrid="0">
      <p:cViewPr varScale="1">
        <p:scale>
          <a:sx n="102" d="100"/>
          <a:sy n="102" d="100"/>
        </p:scale>
        <p:origin x="954" y="318"/>
      </p:cViewPr>
      <p:guideLst/>
    </p:cSldViewPr>
  </p:slideViewPr>
  <p:notesTextViewPr>
    <p:cViewPr>
      <p:scale>
        <a:sx n="1" d="1"/>
        <a:sy n="1" d="1"/>
      </p:scale>
      <p:origin x="0" y="0"/>
    </p:cViewPr>
  </p:notesTextViewPr>
  <p:sorterViewPr>
    <p:cViewPr>
      <p:scale>
        <a:sx n="100" d="100"/>
        <a:sy n="100" d="100"/>
      </p:scale>
      <p:origin x="0" y="-139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84116D7-0504-46FD-AA25-96959618923C}" type="datetimeFigureOut">
              <a:rPr lang="nb-NO" smtClean="0"/>
              <a:t>14.04.2025</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816E189-085A-4BF7-9A18-52B11DC9FADD}" type="slidenum">
              <a:rPr lang="nb-NO" smtClean="0"/>
              <a:t>‹#›</a:t>
            </a:fld>
            <a:endParaRPr lang="nb-NO"/>
          </a:p>
        </p:txBody>
      </p:sp>
    </p:spTree>
    <p:extLst>
      <p:ext uri="{BB962C8B-B14F-4D97-AF65-F5344CB8AC3E}">
        <p14:creationId xmlns:p14="http://schemas.microsoft.com/office/powerpoint/2010/main" val="2141607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lotildedavenne.fr/e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yetimber.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816E189-085A-4BF7-9A18-52B11DC9FADD}" type="slidenum">
              <a:rPr lang="nb-NO" smtClean="0"/>
              <a:t>1</a:t>
            </a:fld>
            <a:endParaRPr lang="nb-NO"/>
          </a:p>
        </p:txBody>
      </p:sp>
    </p:spTree>
    <p:extLst>
      <p:ext uri="{BB962C8B-B14F-4D97-AF65-F5344CB8AC3E}">
        <p14:creationId xmlns:p14="http://schemas.microsoft.com/office/powerpoint/2010/main" val="1121660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https://www.domaine-modat.com/</a:t>
            </a:r>
          </a:p>
        </p:txBody>
      </p:sp>
      <p:sp>
        <p:nvSpPr>
          <p:cNvPr id="4" name="Plassholder for lysbildenummer 3"/>
          <p:cNvSpPr>
            <a:spLocks noGrp="1"/>
          </p:cNvSpPr>
          <p:nvPr>
            <p:ph type="sldNum" sz="quarter" idx="5"/>
          </p:nvPr>
        </p:nvSpPr>
        <p:spPr/>
        <p:txBody>
          <a:bodyPr/>
          <a:lstStyle/>
          <a:p>
            <a:fld id="{B816E189-085A-4BF7-9A18-52B11DC9FADD}" type="slidenum">
              <a:rPr lang="nb-NO" smtClean="0"/>
              <a:t>20</a:t>
            </a:fld>
            <a:endParaRPr lang="nb-NO"/>
          </a:p>
        </p:txBody>
      </p:sp>
    </p:spTree>
    <p:extLst>
      <p:ext uri="{BB962C8B-B14F-4D97-AF65-F5344CB8AC3E}">
        <p14:creationId xmlns:p14="http://schemas.microsoft.com/office/powerpoint/2010/main" val="3363093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Terrasse: En terrasse er en planert avsats for ute­opphold, med direkte atkomst fra terreng og er ikke overbygget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Kilde: Wikipedia - https://no.wikipedia.org/wiki/Terrasse</a:t>
            </a:r>
          </a:p>
          <a:p>
            <a:endParaRPr lang="nb-NO" dirty="0"/>
          </a:p>
        </p:txBody>
      </p:sp>
      <p:sp>
        <p:nvSpPr>
          <p:cNvPr id="4" name="Plassholder for lysbildenummer 3"/>
          <p:cNvSpPr>
            <a:spLocks noGrp="1"/>
          </p:cNvSpPr>
          <p:nvPr>
            <p:ph type="sldNum" sz="quarter" idx="5"/>
          </p:nvPr>
        </p:nvSpPr>
        <p:spPr/>
        <p:txBody>
          <a:bodyPr/>
          <a:lstStyle/>
          <a:p>
            <a:fld id="{B816E189-085A-4BF7-9A18-52B11DC9FADD}" type="slidenum">
              <a:rPr lang="nb-NO" smtClean="0"/>
              <a:t>3</a:t>
            </a:fld>
            <a:endParaRPr lang="nb-NO"/>
          </a:p>
        </p:txBody>
      </p:sp>
    </p:spTree>
    <p:extLst>
      <p:ext uri="{BB962C8B-B14F-4D97-AF65-F5344CB8AC3E}">
        <p14:creationId xmlns:p14="http://schemas.microsoft.com/office/powerpoint/2010/main" val="1755112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fr-FR" dirty="0">
                <a:hlinkClick r:id="rId3"/>
              </a:rPr>
              <a:t>Domaine Clotilde Davenne, Les Temps Perdus</a:t>
            </a:r>
            <a:endParaRPr lang="nb-NO" dirty="0"/>
          </a:p>
        </p:txBody>
      </p:sp>
      <p:sp>
        <p:nvSpPr>
          <p:cNvPr id="4" name="Plassholder for lysbildenummer 3"/>
          <p:cNvSpPr>
            <a:spLocks noGrp="1"/>
          </p:cNvSpPr>
          <p:nvPr>
            <p:ph type="sldNum" sz="quarter" idx="5"/>
          </p:nvPr>
        </p:nvSpPr>
        <p:spPr/>
        <p:txBody>
          <a:bodyPr/>
          <a:lstStyle/>
          <a:p>
            <a:fld id="{B816E189-085A-4BF7-9A18-52B11DC9FADD}" type="slidenum">
              <a:rPr lang="nb-NO" smtClean="0"/>
              <a:t>6</a:t>
            </a:fld>
            <a:endParaRPr lang="nb-NO"/>
          </a:p>
        </p:txBody>
      </p:sp>
    </p:spTree>
    <p:extLst>
      <p:ext uri="{BB962C8B-B14F-4D97-AF65-F5344CB8AC3E}">
        <p14:creationId xmlns:p14="http://schemas.microsoft.com/office/powerpoint/2010/main" val="2165001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hlinkClick r:id="rId3"/>
              </a:rPr>
              <a:t>Nyetimber, World-renowned English Sparkling Wine Producer</a:t>
            </a:r>
            <a:endParaRPr lang="en-US" dirty="0"/>
          </a:p>
          <a:p>
            <a:endParaRPr lang="en-US" dirty="0"/>
          </a:p>
          <a:p>
            <a:r>
              <a:rPr lang="nb-NO" dirty="0"/>
              <a:t>https://www.brummellmagazine.co.uk/food-and-drink/cherie-spriggs-sparkling-winemaker-year-2018/</a:t>
            </a:r>
            <a:endParaRPr lang="en-US" dirty="0"/>
          </a:p>
          <a:p>
            <a:endParaRPr lang="nb-NO" dirty="0"/>
          </a:p>
        </p:txBody>
      </p:sp>
      <p:sp>
        <p:nvSpPr>
          <p:cNvPr id="4" name="Plassholder for lysbildenummer 3"/>
          <p:cNvSpPr>
            <a:spLocks noGrp="1"/>
          </p:cNvSpPr>
          <p:nvPr>
            <p:ph type="sldNum" sz="quarter" idx="5"/>
          </p:nvPr>
        </p:nvSpPr>
        <p:spPr/>
        <p:txBody>
          <a:bodyPr/>
          <a:lstStyle/>
          <a:p>
            <a:fld id="{B816E189-085A-4BF7-9A18-52B11DC9FADD}" type="slidenum">
              <a:rPr lang="nb-NO" smtClean="0"/>
              <a:t>8</a:t>
            </a:fld>
            <a:endParaRPr lang="nb-NO"/>
          </a:p>
        </p:txBody>
      </p:sp>
    </p:spTree>
    <p:extLst>
      <p:ext uri="{BB962C8B-B14F-4D97-AF65-F5344CB8AC3E}">
        <p14:creationId xmlns:p14="http://schemas.microsoft.com/office/powerpoint/2010/main" val="287875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b="0" i="0" dirty="0">
                <a:effectLst/>
                <a:latin typeface="Avenir"/>
              </a:rPr>
              <a:t>Classic Cuvée’, has been a multi-vintage blend since 2016 and is aged for more than three years on lees.</a:t>
            </a:r>
            <a:endParaRPr lang="nb-NO" dirty="0"/>
          </a:p>
        </p:txBody>
      </p:sp>
      <p:sp>
        <p:nvSpPr>
          <p:cNvPr id="4" name="Plassholder for lysbildenummer 3"/>
          <p:cNvSpPr>
            <a:spLocks noGrp="1"/>
          </p:cNvSpPr>
          <p:nvPr>
            <p:ph type="sldNum" sz="quarter" idx="5"/>
          </p:nvPr>
        </p:nvSpPr>
        <p:spPr/>
        <p:txBody>
          <a:bodyPr/>
          <a:lstStyle/>
          <a:p>
            <a:fld id="{B816E189-085A-4BF7-9A18-52B11DC9FADD}" type="slidenum">
              <a:rPr lang="nb-NO" smtClean="0"/>
              <a:t>9</a:t>
            </a:fld>
            <a:endParaRPr lang="nb-NO"/>
          </a:p>
        </p:txBody>
      </p:sp>
    </p:spTree>
    <p:extLst>
      <p:ext uri="{BB962C8B-B14F-4D97-AF65-F5344CB8AC3E}">
        <p14:creationId xmlns:p14="http://schemas.microsoft.com/office/powerpoint/2010/main" val="963611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https://nyetimber.com/nyetimber-bottling-riddling-and-disgorgement-dates/</a:t>
            </a:r>
          </a:p>
        </p:txBody>
      </p:sp>
      <p:sp>
        <p:nvSpPr>
          <p:cNvPr id="4" name="Plassholder for lysbildenummer 3"/>
          <p:cNvSpPr>
            <a:spLocks noGrp="1"/>
          </p:cNvSpPr>
          <p:nvPr>
            <p:ph type="sldNum" sz="quarter" idx="5"/>
          </p:nvPr>
        </p:nvSpPr>
        <p:spPr/>
        <p:txBody>
          <a:bodyPr/>
          <a:lstStyle/>
          <a:p>
            <a:fld id="{B816E189-085A-4BF7-9A18-52B11DC9FADD}" type="slidenum">
              <a:rPr lang="nb-NO" smtClean="0"/>
              <a:t>10</a:t>
            </a:fld>
            <a:endParaRPr lang="nb-NO"/>
          </a:p>
        </p:txBody>
      </p:sp>
    </p:spTree>
    <p:extLst>
      <p:ext uri="{BB962C8B-B14F-4D97-AF65-F5344CB8AC3E}">
        <p14:creationId xmlns:p14="http://schemas.microsoft.com/office/powerpoint/2010/main" val="3777380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Ble bygget som et overnattingssted langs den romerske veien, som gikk fra Roma (3. århundre f.Kr.). Senere fulgte en keltisk bosetting før eiendommen ifølge historiske dokumenter fra 1300-tallet fungerte som kloster. </a:t>
            </a:r>
            <a:r>
              <a:rPr lang="en-US" sz="1200" dirty="0"/>
              <a:t>På 1400-tallet </a:t>
            </a:r>
            <a:r>
              <a:rPr lang="en-US" sz="1200" dirty="0" err="1"/>
              <a:t>bosatte</a:t>
            </a:r>
            <a:r>
              <a:rPr lang="en-US" sz="1200" dirty="0"/>
              <a:t> Prinsen av Napoli seg på Chateau Miraval og </a:t>
            </a:r>
            <a:r>
              <a:rPr lang="en-US" sz="1200" dirty="0" err="1"/>
              <a:t>sluttet</a:t>
            </a:r>
            <a:r>
              <a:rPr lang="en-US" sz="1200" dirty="0"/>
              <a:t> seg </a:t>
            </a:r>
            <a:r>
              <a:rPr lang="en-US" sz="1200" dirty="0" err="1"/>
              <a:t>til</a:t>
            </a:r>
            <a:r>
              <a:rPr lang="en-US" sz="1200" dirty="0"/>
              <a:t> den </a:t>
            </a:r>
            <a:r>
              <a:rPr lang="en-US" sz="1200" dirty="0" err="1"/>
              <a:t>franske</a:t>
            </a:r>
            <a:r>
              <a:rPr lang="en-US" sz="1200" dirty="0"/>
              <a:t> </a:t>
            </a:r>
            <a:r>
              <a:rPr lang="en-US" sz="1200" dirty="0" err="1"/>
              <a:t>domstolen</a:t>
            </a:r>
            <a:r>
              <a:rPr lang="en-US" sz="1200" dirty="0"/>
              <a:t>. </a:t>
            </a:r>
            <a:r>
              <a:rPr lang="nb-NO" sz="1200" dirty="0" err="1"/>
              <a:t>Orsinislekten</a:t>
            </a:r>
            <a:r>
              <a:rPr lang="nb-NO" sz="1200" dirty="0"/>
              <a:t> var eiere i århundrer.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Den 900 mål store eiendommen har produsert vin og olivenolje siden 1300-tallet.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Et utvalg av artister som har spilt inn album på Miraval: AC/DC, Judas Priest, Sting, The Cranberries, The Cure, Wham!, Level 42, Chris Rea, Sade, Yes, UB40, Chris </a:t>
            </a:r>
            <a:r>
              <a:rPr lang="nb-NO" sz="1200" dirty="0" err="1"/>
              <a:t>Braide</a:t>
            </a:r>
            <a:r>
              <a:rPr lang="nb-NO" sz="1200" dirty="0"/>
              <a:t>, Shirley Bassey, </a:t>
            </a:r>
            <a:r>
              <a:rPr lang="nb-NO" sz="1200" dirty="0" err="1"/>
              <a:t>the</a:t>
            </a:r>
            <a:r>
              <a:rPr lang="nb-NO" sz="1200" dirty="0"/>
              <a:t> Gipsy Kings, </a:t>
            </a:r>
            <a:r>
              <a:rPr lang="nb-NO" sz="1200" dirty="0" err="1"/>
              <a:t>Shakatak</a:t>
            </a:r>
            <a:r>
              <a:rPr lang="nb-NO" sz="1200" dirty="0"/>
              <a:t>, Rammstein, og mange flere.</a:t>
            </a:r>
          </a:p>
        </p:txBody>
      </p:sp>
      <p:sp>
        <p:nvSpPr>
          <p:cNvPr id="4" name="Plassholder for lysbildenummer 3"/>
          <p:cNvSpPr>
            <a:spLocks noGrp="1"/>
          </p:cNvSpPr>
          <p:nvPr>
            <p:ph type="sldNum" sz="quarter" idx="5"/>
          </p:nvPr>
        </p:nvSpPr>
        <p:spPr/>
        <p:txBody>
          <a:bodyPr/>
          <a:lstStyle/>
          <a:p>
            <a:fld id="{B816E189-085A-4BF7-9A18-52B11DC9FADD}" type="slidenum">
              <a:rPr lang="nb-NO" smtClean="0"/>
              <a:t>11</a:t>
            </a:fld>
            <a:endParaRPr lang="nb-NO"/>
          </a:p>
        </p:txBody>
      </p:sp>
    </p:spTree>
    <p:extLst>
      <p:ext uri="{BB962C8B-B14F-4D97-AF65-F5344CB8AC3E}">
        <p14:creationId xmlns:p14="http://schemas.microsoft.com/office/powerpoint/2010/main" val="242184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816E189-085A-4BF7-9A18-52B11DC9FADD}" type="slidenum">
              <a:rPr lang="nb-NO" smtClean="0"/>
              <a:t>12</a:t>
            </a:fld>
            <a:endParaRPr lang="nb-NO"/>
          </a:p>
        </p:txBody>
      </p:sp>
    </p:spTree>
    <p:extLst>
      <p:ext uri="{BB962C8B-B14F-4D97-AF65-F5344CB8AC3E}">
        <p14:creationId xmlns:p14="http://schemas.microsoft.com/office/powerpoint/2010/main" val="651466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Arneis betyder en liten urokråke, en luring, vanskelig person på den lokale piemontesiske dialekten.</a:t>
            </a:r>
          </a:p>
        </p:txBody>
      </p:sp>
      <p:sp>
        <p:nvSpPr>
          <p:cNvPr id="4" name="Plassholder for lysbildenummer 3"/>
          <p:cNvSpPr>
            <a:spLocks noGrp="1"/>
          </p:cNvSpPr>
          <p:nvPr>
            <p:ph type="sldNum" sz="quarter" idx="5"/>
          </p:nvPr>
        </p:nvSpPr>
        <p:spPr/>
        <p:txBody>
          <a:bodyPr/>
          <a:lstStyle/>
          <a:p>
            <a:fld id="{B816E189-085A-4BF7-9A18-52B11DC9FADD}" type="slidenum">
              <a:rPr lang="nb-NO" smtClean="0"/>
              <a:t>14</a:t>
            </a:fld>
            <a:endParaRPr lang="nb-NO"/>
          </a:p>
        </p:txBody>
      </p:sp>
    </p:spTree>
    <p:extLst>
      <p:ext uri="{BB962C8B-B14F-4D97-AF65-F5344CB8AC3E}">
        <p14:creationId xmlns:p14="http://schemas.microsoft.com/office/powerpoint/2010/main" val="2721807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B435403-DADF-0511-861C-59E4F3BA2ED5}"/>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A1A66500-288A-94E2-FEC2-743AC0E99B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B599694C-2CD8-1EF0-595D-DD9B51B8E7B1}"/>
              </a:ext>
            </a:extLst>
          </p:cNvPr>
          <p:cNvSpPr>
            <a:spLocks noGrp="1"/>
          </p:cNvSpPr>
          <p:nvPr>
            <p:ph type="dt" sz="half" idx="10"/>
          </p:nvPr>
        </p:nvSpPr>
        <p:spPr/>
        <p:txBody>
          <a:bodyPr/>
          <a:lstStyle/>
          <a:p>
            <a:fld id="{659AD143-1449-46A0-80BC-B6888B30140A}" type="datetimeFigureOut">
              <a:rPr lang="nb-NO" smtClean="0"/>
              <a:t>14.04.2025</a:t>
            </a:fld>
            <a:endParaRPr lang="nb-NO"/>
          </a:p>
        </p:txBody>
      </p:sp>
      <p:sp>
        <p:nvSpPr>
          <p:cNvPr id="5" name="Plassholder for bunntekst 4">
            <a:extLst>
              <a:ext uri="{FF2B5EF4-FFF2-40B4-BE49-F238E27FC236}">
                <a16:creationId xmlns:a16="http://schemas.microsoft.com/office/drawing/2014/main" id="{BD9F7402-BF19-CA99-E339-E268B1C74FA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82F97D0-3139-5A81-C10E-A866B7B01099}"/>
              </a:ext>
            </a:extLst>
          </p:cNvPr>
          <p:cNvSpPr>
            <a:spLocks noGrp="1"/>
          </p:cNvSpPr>
          <p:nvPr>
            <p:ph type="sldNum" sz="quarter" idx="12"/>
          </p:nvPr>
        </p:nvSpPr>
        <p:spPr/>
        <p:txBody>
          <a:bodyPr/>
          <a:lstStyle/>
          <a:p>
            <a:fld id="{EFE4B3C7-48EB-42ED-9ACA-97E0B4D71FC9}" type="slidenum">
              <a:rPr lang="nb-NO" smtClean="0"/>
              <a:t>‹#›</a:t>
            </a:fld>
            <a:endParaRPr lang="nb-NO"/>
          </a:p>
        </p:txBody>
      </p:sp>
    </p:spTree>
    <p:extLst>
      <p:ext uri="{BB962C8B-B14F-4D97-AF65-F5344CB8AC3E}">
        <p14:creationId xmlns:p14="http://schemas.microsoft.com/office/powerpoint/2010/main" val="1368716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CDCC5B0-78DB-70E3-43E3-BDA63CF6B6CA}"/>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0D6E882C-E950-6AA6-42BC-7783F6DF5915}"/>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208ED63-5775-C6DE-C2CA-74FDDFFC99EF}"/>
              </a:ext>
            </a:extLst>
          </p:cNvPr>
          <p:cNvSpPr>
            <a:spLocks noGrp="1"/>
          </p:cNvSpPr>
          <p:nvPr>
            <p:ph type="dt" sz="half" idx="10"/>
          </p:nvPr>
        </p:nvSpPr>
        <p:spPr/>
        <p:txBody>
          <a:bodyPr/>
          <a:lstStyle/>
          <a:p>
            <a:fld id="{659AD143-1449-46A0-80BC-B6888B30140A}" type="datetimeFigureOut">
              <a:rPr lang="nb-NO" smtClean="0"/>
              <a:t>14.04.2025</a:t>
            </a:fld>
            <a:endParaRPr lang="nb-NO"/>
          </a:p>
        </p:txBody>
      </p:sp>
      <p:sp>
        <p:nvSpPr>
          <p:cNvPr id="5" name="Plassholder for bunntekst 4">
            <a:extLst>
              <a:ext uri="{FF2B5EF4-FFF2-40B4-BE49-F238E27FC236}">
                <a16:creationId xmlns:a16="http://schemas.microsoft.com/office/drawing/2014/main" id="{FFED734C-7EF4-E649-312D-B2FA9C7372D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628DF09-361C-D439-3C59-F059D7C190A7}"/>
              </a:ext>
            </a:extLst>
          </p:cNvPr>
          <p:cNvSpPr>
            <a:spLocks noGrp="1"/>
          </p:cNvSpPr>
          <p:nvPr>
            <p:ph type="sldNum" sz="quarter" idx="12"/>
          </p:nvPr>
        </p:nvSpPr>
        <p:spPr/>
        <p:txBody>
          <a:bodyPr/>
          <a:lstStyle/>
          <a:p>
            <a:fld id="{EFE4B3C7-48EB-42ED-9ACA-97E0B4D71FC9}" type="slidenum">
              <a:rPr lang="nb-NO" smtClean="0"/>
              <a:t>‹#›</a:t>
            </a:fld>
            <a:endParaRPr lang="nb-NO"/>
          </a:p>
        </p:txBody>
      </p:sp>
    </p:spTree>
    <p:extLst>
      <p:ext uri="{BB962C8B-B14F-4D97-AF65-F5344CB8AC3E}">
        <p14:creationId xmlns:p14="http://schemas.microsoft.com/office/powerpoint/2010/main" val="3000040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E494C751-2E8C-937F-AFEE-6106EA02D4B1}"/>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273EFEE6-A65F-0204-6957-8B34B46438BB}"/>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342D6BF-19AB-461D-DE3C-65CF4226AFEA}"/>
              </a:ext>
            </a:extLst>
          </p:cNvPr>
          <p:cNvSpPr>
            <a:spLocks noGrp="1"/>
          </p:cNvSpPr>
          <p:nvPr>
            <p:ph type="dt" sz="half" idx="10"/>
          </p:nvPr>
        </p:nvSpPr>
        <p:spPr/>
        <p:txBody>
          <a:bodyPr/>
          <a:lstStyle/>
          <a:p>
            <a:fld id="{659AD143-1449-46A0-80BC-B6888B30140A}" type="datetimeFigureOut">
              <a:rPr lang="nb-NO" smtClean="0"/>
              <a:t>14.04.2025</a:t>
            </a:fld>
            <a:endParaRPr lang="nb-NO"/>
          </a:p>
        </p:txBody>
      </p:sp>
      <p:sp>
        <p:nvSpPr>
          <p:cNvPr id="5" name="Plassholder for bunntekst 4">
            <a:extLst>
              <a:ext uri="{FF2B5EF4-FFF2-40B4-BE49-F238E27FC236}">
                <a16:creationId xmlns:a16="http://schemas.microsoft.com/office/drawing/2014/main" id="{429022C9-DED9-3ED7-4D57-41EBB2B7166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09B224E-6FA1-EAA0-F443-60F972DC3357}"/>
              </a:ext>
            </a:extLst>
          </p:cNvPr>
          <p:cNvSpPr>
            <a:spLocks noGrp="1"/>
          </p:cNvSpPr>
          <p:nvPr>
            <p:ph type="sldNum" sz="quarter" idx="12"/>
          </p:nvPr>
        </p:nvSpPr>
        <p:spPr/>
        <p:txBody>
          <a:bodyPr/>
          <a:lstStyle/>
          <a:p>
            <a:fld id="{EFE4B3C7-48EB-42ED-9ACA-97E0B4D71FC9}" type="slidenum">
              <a:rPr lang="nb-NO" smtClean="0"/>
              <a:t>‹#›</a:t>
            </a:fld>
            <a:endParaRPr lang="nb-NO"/>
          </a:p>
        </p:txBody>
      </p:sp>
    </p:spTree>
    <p:extLst>
      <p:ext uri="{BB962C8B-B14F-4D97-AF65-F5344CB8AC3E}">
        <p14:creationId xmlns:p14="http://schemas.microsoft.com/office/powerpoint/2010/main" val="2386129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17D309-984D-3F89-519E-279AC690F8C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52398AB-A2E7-CDA0-27BD-F026FEAC19C0}"/>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890BFD8-2AC4-1904-0694-4876FEF9E686}"/>
              </a:ext>
            </a:extLst>
          </p:cNvPr>
          <p:cNvSpPr>
            <a:spLocks noGrp="1"/>
          </p:cNvSpPr>
          <p:nvPr>
            <p:ph type="dt" sz="half" idx="10"/>
          </p:nvPr>
        </p:nvSpPr>
        <p:spPr/>
        <p:txBody>
          <a:bodyPr/>
          <a:lstStyle/>
          <a:p>
            <a:fld id="{659AD143-1449-46A0-80BC-B6888B30140A}" type="datetimeFigureOut">
              <a:rPr lang="nb-NO" smtClean="0"/>
              <a:t>14.04.2025</a:t>
            </a:fld>
            <a:endParaRPr lang="nb-NO"/>
          </a:p>
        </p:txBody>
      </p:sp>
      <p:sp>
        <p:nvSpPr>
          <p:cNvPr id="5" name="Plassholder for bunntekst 4">
            <a:extLst>
              <a:ext uri="{FF2B5EF4-FFF2-40B4-BE49-F238E27FC236}">
                <a16:creationId xmlns:a16="http://schemas.microsoft.com/office/drawing/2014/main" id="{11C66A91-DE0E-64C6-4FC1-AB445637453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93A45DA-25E3-B963-AA64-2095DD92C0F5}"/>
              </a:ext>
            </a:extLst>
          </p:cNvPr>
          <p:cNvSpPr>
            <a:spLocks noGrp="1"/>
          </p:cNvSpPr>
          <p:nvPr>
            <p:ph type="sldNum" sz="quarter" idx="12"/>
          </p:nvPr>
        </p:nvSpPr>
        <p:spPr/>
        <p:txBody>
          <a:bodyPr/>
          <a:lstStyle/>
          <a:p>
            <a:fld id="{EFE4B3C7-48EB-42ED-9ACA-97E0B4D71FC9}" type="slidenum">
              <a:rPr lang="nb-NO" smtClean="0"/>
              <a:t>‹#›</a:t>
            </a:fld>
            <a:endParaRPr lang="nb-NO"/>
          </a:p>
        </p:txBody>
      </p:sp>
    </p:spTree>
    <p:extLst>
      <p:ext uri="{BB962C8B-B14F-4D97-AF65-F5344CB8AC3E}">
        <p14:creationId xmlns:p14="http://schemas.microsoft.com/office/powerpoint/2010/main" val="1613467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9497584-4AD5-16EF-256D-BB346D75ABCE}"/>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C38ED407-5B36-F7C5-C3A6-CE4457B8D3C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57AFD8DE-97CD-FC13-129D-599B5275949D}"/>
              </a:ext>
            </a:extLst>
          </p:cNvPr>
          <p:cNvSpPr>
            <a:spLocks noGrp="1"/>
          </p:cNvSpPr>
          <p:nvPr>
            <p:ph type="dt" sz="half" idx="10"/>
          </p:nvPr>
        </p:nvSpPr>
        <p:spPr/>
        <p:txBody>
          <a:bodyPr/>
          <a:lstStyle/>
          <a:p>
            <a:fld id="{659AD143-1449-46A0-80BC-B6888B30140A}" type="datetimeFigureOut">
              <a:rPr lang="nb-NO" smtClean="0"/>
              <a:t>14.04.2025</a:t>
            </a:fld>
            <a:endParaRPr lang="nb-NO"/>
          </a:p>
        </p:txBody>
      </p:sp>
      <p:sp>
        <p:nvSpPr>
          <p:cNvPr id="5" name="Plassholder for bunntekst 4">
            <a:extLst>
              <a:ext uri="{FF2B5EF4-FFF2-40B4-BE49-F238E27FC236}">
                <a16:creationId xmlns:a16="http://schemas.microsoft.com/office/drawing/2014/main" id="{BE440D07-8E4E-6836-341D-E32A469F687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004BE7B-8EE1-39F1-2BB7-A1C5E8775062}"/>
              </a:ext>
            </a:extLst>
          </p:cNvPr>
          <p:cNvSpPr>
            <a:spLocks noGrp="1"/>
          </p:cNvSpPr>
          <p:nvPr>
            <p:ph type="sldNum" sz="quarter" idx="12"/>
          </p:nvPr>
        </p:nvSpPr>
        <p:spPr/>
        <p:txBody>
          <a:bodyPr/>
          <a:lstStyle/>
          <a:p>
            <a:fld id="{EFE4B3C7-48EB-42ED-9ACA-97E0B4D71FC9}" type="slidenum">
              <a:rPr lang="nb-NO" smtClean="0"/>
              <a:t>‹#›</a:t>
            </a:fld>
            <a:endParaRPr lang="nb-NO"/>
          </a:p>
        </p:txBody>
      </p:sp>
    </p:spTree>
    <p:extLst>
      <p:ext uri="{BB962C8B-B14F-4D97-AF65-F5344CB8AC3E}">
        <p14:creationId xmlns:p14="http://schemas.microsoft.com/office/powerpoint/2010/main" val="2932554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F435822-F8D5-132F-640E-4C292ABEE0B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CEABA64F-A4B0-32DC-8B8E-CC072ACAB83F}"/>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8E89F2E5-5CBC-B6FD-BB3E-24D56197EADE}"/>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49564481-9AEE-65C6-73D1-827C863A0E21}"/>
              </a:ext>
            </a:extLst>
          </p:cNvPr>
          <p:cNvSpPr>
            <a:spLocks noGrp="1"/>
          </p:cNvSpPr>
          <p:nvPr>
            <p:ph type="dt" sz="half" idx="10"/>
          </p:nvPr>
        </p:nvSpPr>
        <p:spPr/>
        <p:txBody>
          <a:bodyPr/>
          <a:lstStyle/>
          <a:p>
            <a:fld id="{659AD143-1449-46A0-80BC-B6888B30140A}" type="datetimeFigureOut">
              <a:rPr lang="nb-NO" smtClean="0"/>
              <a:t>14.04.2025</a:t>
            </a:fld>
            <a:endParaRPr lang="nb-NO"/>
          </a:p>
        </p:txBody>
      </p:sp>
      <p:sp>
        <p:nvSpPr>
          <p:cNvPr id="6" name="Plassholder for bunntekst 5">
            <a:extLst>
              <a:ext uri="{FF2B5EF4-FFF2-40B4-BE49-F238E27FC236}">
                <a16:creationId xmlns:a16="http://schemas.microsoft.com/office/drawing/2014/main" id="{7AEEEA0E-224F-A0B6-7652-CE4852622E5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1A8F756-86A8-4763-8A53-FCB84D2ACB07}"/>
              </a:ext>
            </a:extLst>
          </p:cNvPr>
          <p:cNvSpPr>
            <a:spLocks noGrp="1"/>
          </p:cNvSpPr>
          <p:nvPr>
            <p:ph type="sldNum" sz="quarter" idx="12"/>
          </p:nvPr>
        </p:nvSpPr>
        <p:spPr/>
        <p:txBody>
          <a:bodyPr/>
          <a:lstStyle/>
          <a:p>
            <a:fld id="{EFE4B3C7-48EB-42ED-9ACA-97E0B4D71FC9}" type="slidenum">
              <a:rPr lang="nb-NO" smtClean="0"/>
              <a:t>‹#›</a:t>
            </a:fld>
            <a:endParaRPr lang="nb-NO"/>
          </a:p>
        </p:txBody>
      </p:sp>
    </p:spTree>
    <p:extLst>
      <p:ext uri="{BB962C8B-B14F-4D97-AF65-F5344CB8AC3E}">
        <p14:creationId xmlns:p14="http://schemas.microsoft.com/office/powerpoint/2010/main" val="1256600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AEDF3C-618D-B4CF-B623-3006DA008332}"/>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69773271-2A06-6C04-A2C3-369577A1C3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4A2CE189-5678-2F66-056A-82FED24F7821}"/>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C3BA8FA7-2E79-3CFC-2733-473A95118B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3FFD92E5-4FBF-2FFC-8206-6516F3E54BD5}"/>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2D8CE6C9-A4FC-F0C3-26D7-F2690A80D91D}"/>
              </a:ext>
            </a:extLst>
          </p:cNvPr>
          <p:cNvSpPr>
            <a:spLocks noGrp="1"/>
          </p:cNvSpPr>
          <p:nvPr>
            <p:ph type="dt" sz="half" idx="10"/>
          </p:nvPr>
        </p:nvSpPr>
        <p:spPr/>
        <p:txBody>
          <a:bodyPr/>
          <a:lstStyle/>
          <a:p>
            <a:fld id="{659AD143-1449-46A0-80BC-B6888B30140A}" type="datetimeFigureOut">
              <a:rPr lang="nb-NO" smtClean="0"/>
              <a:t>14.04.2025</a:t>
            </a:fld>
            <a:endParaRPr lang="nb-NO"/>
          </a:p>
        </p:txBody>
      </p:sp>
      <p:sp>
        <p:nvSpPr>
          <p:cNvPr id="8" name="Plassholder for bunntekst 7">
            <a:extLst>
              <a:ext uri="{FF2B5EF4-FFF2-40B4-BE49-F238E27FC236}">
                <a16:creationId xmlns:a16="http://schemas.microsoft.com/office/drawing/2014/main" id="{C4FB3638-C995-5F6C-59EF-D79AD526F2F9}"/>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BD2B8C5E-92D7-C6E8-945D-846D1E761A9D}"/>
              </a:ext>
            </a:extLst>
          </p:cNvPr>
          <p:cNvSpPr>
            <a:spLocks noGrp="1"/>
          </p:cNvSpPr>
          <p:nvPr>
            <p:ph type="sldNum" sz="quarter" idx="12"/>
          </p:nvPr>
        </p:nvSpPr>
        <p:spPr/>
        <p:txBody>
          <a:bodyPr/>
          <a:lstStyle/>
          <a:p>
            <a:fld id="{EFE4B3C7-48EB-42ED-9ACA-97E0B4D71FC9}" type="slidenum">
              <a:rPr lang="nb-NO" smtClean="0"/>
              <a:t>‹#›</a:t>
            </a:fld>
            <a:endParaRPr lang="nb-NO"/>
          </a:p>
        </p:txBody>
      </p:sp>
    </p:spTree>
    <p:extLst>
      <p:ext uri="{BB962C8B-B14F-4D97-AF65-F5344CB8AC3E}">
        <p14:creationId xmlns:p14="http://schemas.microsoft.com/office/powerpoint/2010/main" val="2006157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CE068BD-D864-BE47-D69E-62061958DDCD}"/>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AEAD0185-0544-549D-1599-D317AC88516C}"/>
              </a:ext>
            </a:extLst>
          </p:cNvPr>
          <p:cNvSpPr>
            <a:spLocks noGrp="1"/>
          </p:cNvSpPr>
          <p:nvPr>
            <p:ph type="dt" sz="half" idx="10"/>
          </p:nvPr>
        </p:nvSpPr>
        <p:spPr/>
        <p:txBody>
          <a:bodyPr/>
          <a:lstStyle/>
          <a:p>
            <a:fld id="{659AD143-1449-46A0-80BC-B6888B30140A}" type="datetimeFigureOut">
              <a:rPr lang="nb-NO" smtClean="0"/>
              <a:t>14.04.2025</a:t>
            </a:fld>
            <a:endParaRPr lang="nb-NO"/>
          </a:p>
        </p:txBody>
      </p:sp>
      <p:sp>
        <p:nvSpPr>
          <p:cNvPr id="4" name="Plassholder for bunntekst 3">
            <a:extLst>
              <a:ext uri="{FF2B5EF4-FFF2-40B4-BE49-F238E27FC236}">
                <a16:creationId xmlns:a16="http://schemas.microsoft.com/office/drawing/2014/main" id="{5FB01C6F-661E-6AF2-8DE4-F3D61BC72734}"/>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57B3F72D-8A68-AA01-C3DB-00E990E591C2}"/>
              </a:ext>
            </a:extLst>
          </p:cNvPr>
          <p:cNvSpPr>
            <a:spLocks noGrp="1"/>
          </p:cNvSpPr>
          <p:nvPr>
            <p:ph type="sldNum" sz="quarter" idx="12"/>
          </p:nvPr>
        </p:nvSpPr>
        <p:spPr/>
        <p:txBody>
          <a:bodyPr/>
          <a:lstStyle/>
          <a:p>
            <a:fld id="{EFE4B3C7-48EB-42ED-9ACA-97E0B4D71FC9}" type="slidenum">
              <a:rPr lang="nb-NO" smtClean="0"/>
              <a:t>‹#›</a:t>
            </a:fld>
            <a:endParaRPr lang="nb-NO"/>
          </a:p>
        </p:txBody>
      </p:sp>
    </p:spTree>
    <p:extLst>
      <p:ext uri="{BB962C8B-B14F-4D97-AF65-F5344CB8AC3E}">
        <p14:creationId xmlns:p14="http://schemas.microsoft.com/office/powerpoint/2010/main" val="4070954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12009815-B1BE-6C6F-CE02-4C35945CE0E9}"/>
              </a:ext>
            </a:extLst>
          </p:cNvPr>
          <p:cNvSpPr>
            <a:spLocks noGrp="1"/>
          </p:cNvSpPr>
          <p:nvPr>
            <p:ph type="dt" sz="half" idx="10"/>
          </p:nvPr>
        </p:nvSpPr>
        <p:spPr/>
        <p:txBody>
          <a:bodyPr/>
          <a:lstStyle/>
          <a:p>
            <a:fld id="{659AD143-1449-46A0-80BC-B6888B30140A}" type="datetimeFigureOut">
              <a:rPr lang="nb-NO" smtClean="0"/>
              <a:t>14.04.2025</a:t>
            </a:fld>
            <a:endParaRPr lang="nb-NO"/>
          </a:p>
        </p:txBody>
      </p:sp>
      <p:sp>
        <p:nvSpPr>
          <p:cNvPr id="3" name="Plassholder for bunntekst 2">
            <a:extLst>
              <a:ext uri="{FF2B5EF4-FFF2-40B4-BE49-F238E27FC236}">
                <a16:creationId xmlns:a16="http://schemas.microsoft.com/office/drawing/2014/main" id="{50EC14D5-B779-AEC7-68E1-3538E28815AB}"/>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0BD3BB6-C79D-7AE3-14BD-D928E7020AF8}"/>
              </a:ext>
            </a:extLst>
          </p:cNvPr>
          <p:cNvSpPr>
            <a:spLocks noGrp="1"/>
          </p:cNvSpPr>
          <p:nvPr>
            <p:ph type="sldNum" sz="quarter" idx="12"/>
          </p:nvPr>
        </p:nvSpPr>
        <p:spPr/>
        <p:txBody>
          <a:bodyPr/>
          <a:lstStyle/>
          <a:p>
            <a:fld id="{EFE4B3C7-48EB-42ED-9ACA-97E0B4D71FC9}" type="slidenum">
              <a:rPr lang="nb-NO" smtClean="0"/>
              <a:t>‹#›</a:t>
            </a:fld>
            <a:endParaRPr lang="nb-NO"/>
          </a:p>
        </p:txBody>
      </p:sp>
    </p:spTree>
    <p:extLst>
      <p:ext uri="{BB962C8B-B14F-4D97-AF65-F5344CB8AC3E}">
        <p14:creationId xmlns:p14="http://schemas.microsoft.com/office/powerpoint/2010/main" val="3105461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799DD5-2AD2-1FA6-2BA7-CFD2C9488ABE}"/>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5AE05836-D28C-0344-A322-4C763B1F76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543168DC-D7FA-6925-DEE3-3B3687350B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742F0B27-D98C-BB4B-EBF8-F4287C05C6DB}"/>
              </a:ext>
            </a:extLst>
          </p:cNvPr>
          <p:cNvSpPr>
            <a:spLocks noGrp="1"/>
          </p:cNvSpPr>
          <p:nvPr>
            <p:ph type="dt" sz="half" idx="10"/>
          </p:nvPr>
        </p:nvSpPr>
        <p:spPr/>
        <p:txBody>
          <a:bodyPr/>
          <a:lstStyle/>
          <a:p>
            <a:fld id="{659AD143-1449-46A0-80BC-B6888B30140A}" type="datetimeFigureOut">
              <a:rPr lang="nb-NO" smtClean="0"/>
              <a:t>14.04.2025</a:t>
            </a:fld>
            <a:endParaRPr lang="nb-NO"/>
          </a:p>
        </p:txBody>
      </p:sp>
      <p:sp>
        <p:nvSpPr>
          <p:cNvPr id="6" name="Plassholder for bunntekst 5">
            <a:extLst>
              <a:ext uri="{FF2B5EF4-FFF2-40B4-BE49-F238E27FC236}">
                <a16:creationId xmlns:a16="http://schemas.microsoft.com/office/drawing/2014/main" id="{4674627D-AC37-2894-EFD5-3D958B191D3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35F5EC0-45E8-5ADC-95D7-E3B365861C4B}"/>
              </a:ext>
            </a:extLst>
          </p:cNvPr>
          <p:cNvSpPr>
            <a:spLocks noGrp="1"/>
          </p:cNvSpPr>
          <p:nvPr>
            <p:ph type="sldNum" sz="quarter" idx="12"/>
          </p:nvPr>
        </p:nvSpPr>
        <p:spPr/>
        <p:txBody>
          <a:bodyPr/>
          <a:lstStyle/>
          <a:p>
            <a:fld id="{EFE4B3C7-48EB-42ED-9ACA-97E0B4D71FC9}" type="slidenum">
              <a:rPr lang="nb-NO" smtClean="0"/>
              <a:t>‹#›</a:t>
            </a:fld>
            <a:endParaRPr lang="nb-NO"/>
          </a:p>
        </p:txBody>
      </p:sp>
    </p:spTree>
    <p:extLst>
      <p:ext uri="{BB962C8B-B14F-4D97-AF65-F5344CB8AC3E}">
        <p14:creationId xmlns:p14="http://schemas.microsoft.com/office/powerpoint/2010/main" val="3683464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135640-7DF5-3018-7D27-37D240C2617C}"/>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D78F3A90-241C-FA2E-7E4C-F0B91416D8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DB498EE9-EDC8-BF1A-592B-1ED0EC8B3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D97261B5-DE28-E309-CBD5-D7F886DD6FBC}"/>
              </a:ext>
            </a:extLst>
          </p:cNvPr>
          <p:cNvSpPr>
            <a:spLocks noGrp="1"/>
          </p:cNvSpPr>
          <p:nvPr>
            <p:ph type="dt" sz="half" idx="10"/>
          </p:nvPr>
        </p:nvSpPr>
        <p:spPr/>
        <p:txBody>
          <a:bodyPr/>
          <a:lstStyle/>
          <a:p>
            <a:fld id="{659AD143-1449-46A0-80BC-B6888B30140A}" type="datetimeFigureOut">
              <a:rPr lang="nb-NO" smtClean="0"/>
              <a:t>14.04.2025</a:t>
            </a:fld>
            <a:endParaRPr lang="nb-NO"/>
          </a:p>
        </p:txBody>
      </p:sp>
      <p:sp>
        <p:nvSpPr>
          <p:cNvPr id="6" name="Plassholder for bunntekst 5">
            <a:extLst>
              <a:ext uri="{FF2B5EF4-FFF2-40B4-BE49-F238E27FC236}">
                <a16:creationId xmlns:a16="http://schemas.microsoft.com/office/drawing/2014/main" id="{5599AD53-C7DB-A060-1336-C5E2DAD5702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FF3B103-4E77-4337-94A3-3B5BBBD00925}"/>
              </a:ext>
            </a:extLst>
          </p:cNvPr>
          <p:cNvSpPr>
            <a:spLocks noGrp="1"/>
          </p:cNvSpPr>
          <p:nvPr>
            <p:ph type="sldNum" sz="quarter" idx="12"/>
          </p:nvPr>
        </p:nvSpPr>
        <p:spPr/>
        <p:txBody>
          <a:bodyPr/>
          <a:lstStyle/>
          <a:p>
            <a:fld id="{EFE4B3C7-48EB-42ED-9ACA-97E0B4D71FC9}" type="slidenum">
              <a:rPr lang="nb-NO" smtClean="0"/>
              <a:t>‹#›</a:t>
            </a:fld>
            <a:endParaRPr lang="nb-NO"/>
          </a:p>
        </p:txBody>
      </p:sp>
    </p:spTree>
    <p:extLst>
      <p:ext uri="{BB962C8B-B14F-4D97-AF65-F5344CB8AC3E}">
        <p14:creationId xmlns:p14="http://schemas.microsoft.com/office/powerpoint/2010/main" val="1291602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86682B24-E001-4E21-15DF-2F9899A7C2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8DF5E068-C56A-8107-52C2-B1047E6703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624B413-954D-D424-E17B-AC272C182C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9AD143-1449-46A0-80BC-B6888B30140A}" type="datetimeFigureOut">
              <a:rPr lang="nb-NO" smtClean="0"/>
              <a:t>14.04.2025</a:t>
            </a:fld>
            <a:endParaRPr lang="nb-NO"/>
          </a:p>
        </p:txBody>
      </p:sp>
      <p:sp>
        <p:nvSpPr>
          <p:cNvPr id="5" name="Plassholder for bunntekst 4">
            <a:extLst>
              <a:ext uri="{FF2B5EF4-FFF2-40B4-BE49-F238E27FC236}">
                <a16:creationId xmlns:a16="http://schemas.microsoft.com/office/drawing/2014/main" id="{8393EDD0-DC99-1913-1A27-6D588CC9C0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728B091B-D59C-51D7-0230-35F425C8C2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E4B3C7-48EB-42ED-9ACA-97E0B4D71FC9}" type="slidenum">
              <a:rPr lang="nb-NO" smtClean="0"/>
              <a:t>‹#›</a:t>
            </a:fld>
            <a:endParaRPr lang="nb-NO"/>
          </a:p>
        </p:txBody>
      </p:sp>
    </p:spTree>
    <p:extLst>
      <p:ext uri="{BB962C8B-B14F-4D97-AF65-F5344CB8AC3E}">
        <p14:creationId xmlns:p14="http://schemas.microsoft.com/office/powerpoint/2010/main" val="1430899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Bilde 6" descr="Et bilde som inneholder snø, utendørs, Glasialt relieff, bakke&#10;&#10;KI-generert innhold kan være feil.">
            <a:extLst>
              <a:ext uri="{FF2B5EF4-FFF2-40B4-BE49-F238E27FC236}">
                <a16:creationId xmlns:a16="http://schemas.microsoft.com/office/drawing/2014/main" id="{51096B80-BB62-1F69-E487-48547815EBC3}"/>
              </a:ext>
            </a:extLst>
          </p:cNvPr>
          <p:cNvPicPr>
            <a:picLocks noChangeAspect="1"/>
          </p:cNvPicPr>
          <p:nvPr/>
        </p:nvPicPr>
        <p:blipFill>
          <a:blip r:embed="rId3">
            <a:alphaModFix/>
            <a:extLst>
              <a:ext uri="{28A0092B-C50C-407E-A947-70E740481C1C}">
                <a14:useLocalDpi xmlns:a14="http://schemas.microsoft.com/office/drawing/2010/main" val="0"/>
              </a:ext>
            </a:extLst>
          </a:blip>
          <a:srcRect l="8477" r="10228"/>
          <a:stretch/>
        </p:blipFill>
        <p:spPr>
          <a:xfrm>
            <a:off x="4283902" y="10"/>
            <a:ext cx="7908098" cy="6857992"/>
          </a:xfrm>
          <a:prstGeom prst="rect">
            <a:avLst/>
          </a:prstGeom>
        </p:spPr>
      </p:pic>
      <p:sp>
        <p:nvSpPr>
          <p:cNvPr id="14" name="Rectangle 13">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AA94062-67FA-8E44-6CC0-22E671325A14}"/>
              </a:ext>
            </a:extLst>
          </p:cNvPr>
          <p:cNvSpPr>
            <a:spLocks noGrp="1"/>
          </p:cNvSpPr>
          <p:nvPr>
            <p:ph type="ctrTitle"/>
          </p:nvPr>
        </p:nvSpPr>
        <p:spPr>
          <a:xfrm>
            <a:off x="728663" y="1115219"/>
            <a:ext cx="5505449" cy="2387600"/>
          </a:xfrm>
        </p:spPr>
        <p:txBody>
          <a:bodyPr>
            <a:normAutofit/>
          </a:bodyPr>
          <a:lstStyle/>
          <a:p>
            <a:pPr algn="l"/>
            <a:r>
              <a:rPr lang="nb-NO" sz="5000" dirty="0">
                <a:solidFill>
                  <a:schemeClr val="bg1"/>
                </a:solidFill>
              </a:rPr>
              <a:t>Viner på påsketerrassen</a:t>
            </a:r>
            <a:br>
              <a:rPr lang="nb-NO" sz="5000" dirty="0">
                <a:solidFill>
                  <a:schemeClr val="bg1"/>
                </a:solidFill>
              </a:rPr>
            </a:br>
            <a:r>
              <a:rPr lang="nb-NO" sz="5000" dirty="0">
                <a:solidFill>
                  <a:schemeClr val="bg1"/>
                </a:solidFill>
              </a:rPr>
              <a:t>Europa rundt</a:t>
            </a:r>
          </a:p>
        </p:txBody>
      </p:sp>
      <p:sp>
        <p:nvSpPr>
          <p:cNvPr id="3" name="Undertittel 2">
            <a:extLst>
              <a:ext uri="{FF2B5EF4-FFF2-40B4-BE49-F238E27FC236}">
                <a16:creationId xmlns:a16="http://schemas.microsoft.com/office/drawing/2014/main" id="{294218EE-BBE4-BC82-EA60-775AA52B72A9}"/>
              </a:ext>
            </a:extLst>
          </p:cNvPr>
          <p:cNvSpPr>
            <a:spLocks noGrp="1"/>
          </p:cNvSpPr>
          <p:nvPr>
            <p:ph type="subTitle" idx="1"/>
          </p:nvPr>
        </p:nvSpPr>
        <p:spPr>
          <a:xfrm>
            <a:off x="728663" y="4213783"/>
            <a:ext cx="5848782" cy="1655762"/>
          </a:xfrm>
        </p:spPr>
        <p:txBody>
          <a:bodyPr>
            <a:normAutofit/>
          </a:bodyPr>
          <a:lstStyle/>
          <a:p>
            <a:pPr algn="l"/>
            <a:r>
              <a:rPr lang="nb-NO" sz="2000" dirty="0">
                <a:solidFill>
                  <a:schemeClr val="bg1"/>
                </a:solidFill>
              </a:rPr>
              <a:t>Trondheim Vinklubb Ganymedes </a:t>
            </a:r>
          </a:p>
          <a:p>
            <a:pPr algn="l"/>
            <a:r>
              <a:rPr lang="nb-NO" sz="2000" dirty="0">
                <a:solidFill>
                  <a:schemeClr val="bg1"/>
                </a:solidFill>
              </a:rPr>
              <a:t>9. april 2025</a:t>
            </a:r>
          </a:p>
          <a:p>
            <a:pPr algn="l"/>
            <a:r>
              <a:rPr lang="nb-NO" sz="2000" dirty="0">
                <a:solidFill>
                  <a:schemeClr val="bg1"/>
                </a:solidFill>
              </a:rPr>
              <a:t>Presenteres av Tora Haugaløkken og Hege Grønlie</a:t>
            </a:r>
          </a:p>
        </p:txBody>
      </p:sp>
      <p:cxnSp>
        <p:nvCxnSpPr>
          <p:cNvPr id="16" name="Straight Connector 15">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2895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F312799-5270-CBBD-C19E-D0AB35E8A766}"/>
              </a:ext>
            </a:extLst>
          </p:cNvPr>
          <p:cNvSpPr>
            <a:spLocks noGrp="1"/>
          </p:cNvSpPr>
          <p:nvPr>
            <p:ph type="title"/>
          </p:nvPr>
        </p:nvSpPr>
        <p:spPr/>
        <p:txBody>
          <a:bodyPr/>
          <a:lstStyle/>
          <a:p>
            <a:r>
              <a:rPr lang="nb-NO" dirty="0"/>
              <a:t>Ønsker du å vite mer om vinen?</a:t>
            </a:r>
          </a:p>
        </p:txBody>
      </p:sp>
      <p:pic>
        <p:nvPicPr>
          <p:cNvPr id="4" name="Plassholder for innhold 3" descr="Et bilde som inneholder tekst, skjermbilde, Font, design&#10;&#10;KI-generert innhold kan være feil.">
            <a:extLst>
              <a:ext uri="{FF2B5EF4-FFF2-40B4-BE49-F238E27FC236}">
                <a16:creationId xmlns:a16="http://schemas.microsoft.com/office/drawing/2014/main" id="{5FB37F7C-BBD7-BD04-72C1-B961681DC123}"/>
              </a:ext>
            </a:extLst>
          </p:cNvPr>
          <p:cNvPicPr>
            <a:picLocks noGrp="1" noChangeAspect="1"/>
          </p:cNvPicPr>
          <p:nvPr>
            <p:ph idx="1"/>
          </p:nvPr>
        </p:nvPicPr>
        <p:blipFill>
          <a:blip r:embed="rId3"/>
          <a:stretch>
            <a:fillRect/>
          </a:stretch>
        </p:blipFill>
        <p:spPr>
          <a:xfrm>
            <a:off x="2245744" y="2821763"/>
            <a:ext cx="6600849" cy="3787263"/>
          </a:xfrm>
          <a:prstGeom prst="rect">
            <a:avLst/>
          </a:prstGeom>
        </p:spPr>
      </p:pic>
      <p:sp>
        <p:nvSpPr>
          <p:cNvPr id="6" name="TekstSylinder 5">
            <a:extLst>
              <a:ext uri="{FF2B5EF4-FFF2-40B4-BE49-F238E27FC236}">
                <a16:creationId xmlns:a16="http://schemas.microsoft.com/office/drawing/2014/main" id="{F0ECC31B-B081-C22E-7F70-7C1EF25B11A1}"/>
              </a:ext>
            </a:extLst>
          </p:cNvPr>
          <p:cNvSpPr txBox="1"/>
          <p:nvPr/>
        </p:nvSpPr>
        <p:spPr>
          <a:xfrm>
            <a:off x="838200" y="1496200"/>
            <a:ext cx="9193161" cy="1200329"/>
          </a:xfrm>
          <a:prstGeom prst="rect">
            <a:avLst/>
          </a:prstGeom>
          <a:noFill/>
        </p:spPr>
        <p:txBody>
          <a:bodyPr wrap="square" rtlCol="0">
            <a:spAutoFit/>
          </a:bodyPr>
          <a:lstStyle/>
          <a:p>
            <a:r>
              <a:rPr lang="nb-NO" dirty="0"/>
              <a:t>På baksiden av hver flaske fra Nyetimber finner du en kode.</a:t>
            </a:r>
          </a:p>
          <a:p>
            <a:r>
              <a:rPr lang="nb-NO" dirty="0"/>
              <a:t>Ved å skrive inn denne koden på nettsiden til Nyetimber, får du flere detaljer om vinen.</a:t>
            </a:r>
          </a:p>
          <a:p>
            <a:endParaRPr lang="nb-NO" dirty="0"/>
          </a:p>
          <a:p>
            <a:r>
              <a:rPr lang="nb-NO" dirty="0"/>
              <a:t>https://nyetimber.com/nyetimber-bottling-riddling-and-disgorgement-dates</a:t>
            </a:r>
          </a:p>
        </p:txBody>
      </p:sp>
      <p:sp>
        <p:nvSpPr>
          <p:cNvPr id="3" name="TekstSylinder 2">
            <a:extLst>
              <a:ext uri="{FF2B5EF4-FFF2-40B4-BE49-F238E27FC236}">
                <a16:creationId xmlns:a16="http://schemas.microsoft.com/office/drawing/2014/main" id="{AFCAF7DE-AF06-5F21-680A-39B4A084658C}"/>
              </a:ext>
            </a:extLst>
          </p:cNvPr>
          <p:cNvSpPr txBox="1"/>
          <p:nvPr/>
        </p:nvSpPr>
        <p:spPr>
          <a:xfrm>
            <a:off x="7808673" y="6609026"/>
            <a:ext cx="1037920" cy="230832"/>
          </a:xfrm>
          <a:prstGeom prst="rect">
            <a:avLst/>
          </a:prstGeom>
          <a:noFill/>
        </p:spPr>
        <p:txBody>
          <a:bodyPr wrap="square" rtlCol="0">
            <a:spAutoFit/>
          </a:bodyPr>
          <a:lstStyle/>
          <a:p>
            <a:r>
              <a:rPr lang="nb-NO" sz="900" dirty="0"/>
              <a:t>Foto: Nyetimber</a:t>
            </a:r>
            <a:endParaRPr lang="nb-NO" sz="1600" dirty="0"/>
          </a:p>
        </p:txBody>
      </p:sp>
    </p:spTree>
    <p:extLst>
      <p:ext uri="{BB962C8B-B14F-4D97-AF65-F5344CB8AC3E}">
        <p14:creationId xmlns:p14="http://schemas.microsoft.com/office/powerpoint/2010/main" val="3889728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AE8D22B-F07D-C371-83C8-95DE8AF013D0}"/>
              </a:ext>
            </a:extLst>
          </p:cNvPr>
          <p:cNvSpPr>
            <a:spLocks noGrp="1"/>
          </p:cNvSpPr>
          <p:nvPr>
            <p:ph type="title"/>
          </p:nvPr>
        </p:nvSpPr>
        <p:spPr>
          <a:xfrm>
            <a:off x="839788" y="365125"/>
            <a:ext cx="4199140" cy="1325563"/>
          </a:xfrm>
        </p:spPr>
        <p:txBody>
          <a:bodyPr/>
          <a:lstStyle/>
          <a:p>
            <a:r>
              <a:rPr lang="fr-FR" dirty="0"/>
              <a:t>Château Miraval</a:t>
            </a:r>
            <a:endParaRPr lang="nb-NO" dirty="0"/>
          </a:p>
        </p:txBody>
      </p:sp>
      <p:sp>
        <p:nvSpPr>
          <p:cNvPr id="3" name="Plassholder for tekst 2">
            <a:extLst>
              <a:ext uri="{FF2B5EF4-FFF2-40B4-BE49-F238E27FC236}">
                <a16:creationId xmlns:a16="http://schemas.microsoft.com/office/drawing/2014/main" id="{4A0584B9-B49E-B50E-E898-102B20C2BBF1}"/>
              </a:ext>
            </a:extLst>
          </p:cNvPr>
          <p:cNvSpPr>
            <a:spLocks noGrp="1"/>
          </p:cNvSpPr>
          <p:nvPr>
            <p:ph type="body" idx="1"/>
          </p:nvPr>
        </p:nvSpPr>
        <p:spPr>
          <a:xfrm>
            <a:off x="839787" y="1951729"/>
            <a:ext cx="9597992" cy="837536"/>
          </a:xfrm>
        </p:spPr>
        <p:txBody>
          <a:bodyPr>
            <a:normAutofit/>
          </a:bodyPr>
          <a:lstStyle/>
          <a:p>
            <a:r>
              <a:rPr lang="nb-NO" sz="1800" dirty="0"/>
              <a:t>En historisk arv og reise, fra overnattingssted langs den romerske veien (3. århundre f.Kr.), kloster (1300-tallet), hjemmet til prinsen av Napoli (1400-tallet), </a:t>
            </a:r>
            <a:r>
              <a:rPr lang="nb-NO" sz="1800" dirty="0" err="1"/>
              <a:t>Orsinislekten</a:t>
            </a:r>
            <a:r>
              <a:rPr lang="nb-NO" sz="1800" dirty="0"/>
              <a:t> (eiere i flere århundrer), vindyrking og musikk.</a:t>
            </a:r>
          </a:p>
        </p:txBody>
      </p:sp>
      <p:sp>
        <p:nvSpPr>
          <p:cNvPr id="4" name="Plassholder for innhold 3">
            <a:extLst>
              <a:ext uri="{FF2B5EF4-FFF2-40B4-BE49-F238E27FC236}">
                <a16:creationId xmlns:a16="http://schemas.microsoft.com/office/drawing/2014/main" id="{B49DB8A8-314E-D172-B99F-8CCD93683DF7}"/>
              </a:ext>
            </a:extLst>
          </p:cNvPr>
          <p:cNvSpPr>
            <a:spLocks noGrp="1"/>
          </p:cNvSpPr>
          <p:nvPr>
            <p:ph sz="half" idx="2"/>
          </p:nvPr>
        </p:nvSpPr>
        <p:spPr>
          <a:xfrm>
            <a:off x="839787" y="2934190"/>
            <a:ext cx="9880094" cy="3674261"/>
          </a:xfrm>
        </p:spPr>
        <p:txBody>
          <a:bodyPr>
            <a:normAutofit/>
          </a:bodyPr>
          <a:lstStyle/>
          <a:p>
            <a:r>
              <a:rPr lang="nb-NO" sz="1600" dirty="0"/>
              <a:t>Château Miraval ble kjøpt av Angelina </a:t>
            </a:r>
            <a:r>
              <a:rPr lang="nb-NO" sz="1600" dirty="0" err="1"/>
              <a:t>Jolie</a:t>
            </a:r>
            <a:r>
              <a:rPr lang="nb-NO" sz="1600" dirty="0"/>
              <a:t> og Brad Pitt i 2011. </a:t>
            </a:r>
          </a:p>
          <a:p>
            <a:r>
              <a:rPr lang="nb-NO" sz="1600" dirty="0"/>
              <a:t>De gikk inn i </a:t>
            </a:r>
            <a:r>
              <a:rPr lang="en-US" sz="1600" dirty="0"/>
              <a:t>vin </a:t>
            </a:r>
            <a:r>
              <a:rPr lang="en-US" sz="1600" dirty="0" err="1"/>
              <a:t>driften</a:t>
            </a:r>
            <a:r>
              <a:rPr lang="en-US" sz="1600" dirty="0"/>
              <a:t> med et 50/50 </a:t>
            </a:r>
            <a:r>
              <a:rPr lang="en-US" sz="1600" dirty="0" err="1"/>
              <a:t>partnerskap</a:t>
            </a:r>
            <a:r>
              <a:rPr lang="en-US" sz="1600" dirty="0"/>
              <a:t> </a:t>
            </a:r>
            <a:r>
              <a:rPr lang="en-US" sz="1600" dirty="0" err="1"/>
              <a:t>sammen</a:t>
            </a:r>
            <a:r>
              <a:rPr lang="en-US" sz="1600" dirty="0"/>
              <a:t> med </a:t>
            </a:r>
            <a:r>
              <a:rPr lang="en-US" sz="1600" dirty="0" err="1"/>
              <a:t>vinmaker</a:t>
            </a:r>
            <a:r>
              <a:rPr lang="en-US" sz="1600" dirty="0"/>
              <a:t> Marc Perrin.</a:t>
            </a:r>
          </a:p>
          <a:p>
            <a:r>
              <a:rPr lang="nb-NO" sz="1600" dirty="0"/>
              <a:t>I 2021 solgte Angelina </a:t>
            </a:r>
            <a:r>
              <a:rPr lang="nb-NO" sz="1600" dirty="0" err="1"/>
              <a:t>Jolie</a:t>
            </a:r>
            <a:r>
              <a:rPr lang="nb-NO" sz="1600" dirty="0"/>
              <a:t> sin del.</a:t>
            </a:r>
          </a:p>
          <a:p>
            <a:r>
              <a:rPr lang="nb-NO" sz="1600" dirty="0"/>
              <a:t>Druene dyrkes i noen av de beste områdene i Provence, på leire og kalkstein, i eldgamle terrasser 350 moh. </a:t>
            </a:r>
          </a:p>
          <a:p>
            <a:r>
              <a:rPr lang="nb-NO" sz="1600" dirty="0"/>
              <a:t>Mikroklimaet er kjølig med stor temperaturvariasjon mellom natt og dag, noe som fremmer aromakompleksiteten.</a:t>
            </a:r>
          </a:p>
          <a:p>
            <a:r>
              <a:rPr lang="nb-NO" sz="1600" dirty="0"/>
              <a:t>Château Miraval er kjent for sine viner, og «The Guide </a:t>
            </a:r>
            <a:r>
              <a:rPr lang="nb-NO" sz="1600" dirty="0" err="1"/>
              <a:t>Hachette</a:t>
            </a:r>
            <a:r>
              <a:rPr lang="nb-NO" sz="1600" dirty="0"/>
              <a:t> des Vins» mener de er blant topp 500 beste vinprodusentene i Frankrike.</a:t>
            </a:r>
          </a:p>
          <a:p>
            <a:r>
              <a:rPr lang="nb-NO" sz="1600" dirty="0"/>
              <a:t>Musikken</a:t>
            </a:r>
          </a:p>
          <a:p>
            <a:pPr lvl="1">
              <a:buFont typeface="Courier New" panose="02070309020205020404" pitchFamily="49" charset="0"/>
              <a:buChar char="o"/>
            </a:pPr>
            <a:r>
              <a:rPr lang="nb-NO" sz="1050" dirty="0"/>
              <a:t>Studio Miraval ble etablert i 1977 og drev frem til 1998. </a:t>
            </a:r>
          </a:p>
          <a:p>
            <a:pPr lvl="1">
              <a:buFont typeface="Courier New" panose="02070309020205020404" pitchFamily="49" charset="0"/>
              <a:buChar char="o"/>
            </a:pPr>
            <a:r>
              <a:rPr lang="nb-NO" sz="1100" dirty="0"/>
              <a:t>Deler av </a:t>
            </a:r>
            <a:r>
              <a:rPr lang="en-US" sz="1100" dirty="0"/>
              <a:t>Pink Floyd </a:t>
            </a:r>
            <a:r>
              <a:rPr lang="en-US" sz="1100" dirty="0" err="1"/>
              <a:t>albumet</a:t>
            </a:r>
            <a:r>
              <a:rPr lang="en-US" sz="1100" dirty="0"/>
              <a:t> The Wall ble spilt inn </a:t>
            </a:r>
            <a:r>
              <a:rPr lang="nb-NO" sz="1100" dirty="0"/>
              <a:t>her, og flere andre kjente musikere har brukt Studio Miraval.</a:t>
            </a:r>
          </a:p>
          <a:p>
            <a:pPr lvl="1">
              <a:buFont typeface="Courier New" panose="02070309020205020404" pitchFamily="49" charset="0"/>
              <a:buChar char="o"/>
            </a:pPr>
            <a:r>
              <a:rPr lang="nb-NO" sz="1050" dirty="0"/>
              <a:t>Studioet stod ubrukt frem til 2022 da Brad Pitt og </a:t>
            </a:r>
            <a:r>
              <a:rPr lang="nb-NO" sz="1050" dirty="0" err="1"/>
              <a:t>Damien</a:t>
            </a:r>
            <a:r>
              <a:rPr lang="nb-NO" sz="1050" dirty="0"/>
              <a:t> </a:t>
            </a:r>
            <a:r>
              <a:rPr lang="nb-NO" sz="1050" dirty="0" err="1"/>
              <a:t>Quintard</a:t>
            </a:r>
            <a:r>
              <a:rPr lang="nb-NO" sz="1050" dirty="0"/>
              <a:t> åpnet opp studioet på nytt under navnet Miraval Studio.</a:t>
            </a:r>
          </a:p>
          <a:p>
            <a:pPr lvl="1">
              <a:buFont typeface="Courier New" panose="02070309020205020404" pitchFamily="49" charset="0"/>
              <a:buChar char="o"/>
            </a:pPr>
            <a:r>
              <a:rPr lang="nb-NO" sz="1100" dirty="0"/>
              <a:t>Deler av albumet til </a:t>
            </a:r>
            <a:r>
              <a:rPr lang="en-US" sz="1100" dirty="0"/>
              <a:t>Nick Cave and the Bad Seeds “Wild God” ble spilt inn på Miraval Studio.</a:t>
            </a:r>
            <a:endParaRPr lang="nb-NO" sz="1100" dirty="0"/>
          </a:p>
          <a:p>
            <a:endParaRPr lang="nb-NO" sz="1600" dirty="0"/>
          </a:p>
        </p:txBody>
      </p:sp>
      <p:pic>
        <p:nvPicPr>
          <p:cNvPr id="16" name="Bilde 15">
            <a:extLst>
              <a:ext uri="{FF2B5EF4-FFF2-40B4-BE49-F238E27FC236}">
                <a16:creationId xmlns:a16="http://schemas.microsoft.com/office/drawing/2014/main" id="{9B6F6012-483F-7E03-9D1C-878323D89BE1}"/>
              </a:ext>
            </a:extLst>
          </p:cNvPr>
          <p:cNvPicPr>
            <a:picLocks noChangeAspect="1"/>
          </p:cNvPicPr>
          <p:nvPr/>
        </p:nvPicPr>
        <p:blipFill>
          <a:blip r:embed="rId3"/>
          <a:stretch>
            <a:fillRect/>
          </a:stretch>
        </p:blipFill>
        <p:spPr>
          <a:xfrm>
            <a:off x="10523258" y="5129538"/>
            <a:ext cx="1463878" cy="1499960"/>
          </a:xfrm>
          <a:prstGeom prst="rect">
            <a:avLst/>
          </a:prstGeom>
          <a:ln>
            <a:solidFill>
              <a:schemeClr val="tx1"/>
            </a:solidFill>
          </a:ln>
        </p:spPr>
      </p:pic>
      <p:pic>
        <p:nvPicPr>
          <p:cNvPr id="9" name="Bilde 8">
            <a:extLst>
              <a:ext uri="{FF2B5EF4-FFF2-40B4-BE49-F238E27FC236}">
                <a16:creationId xmlns:a16="http://schemas.microsoft.com/office/drawing/2014/main" id="{5E1430D4-7A2F-433A-26C3-616533D25B20}"/>
              </a:ext>
            </a:extLst>
          </p:cNvPr>
          <p:cNvPicPr>
            <a:picLocks noChangeAspect="1"/>
          </p:cNvPicPr>
          <p:nvPr/>
        </p:nvPicPr>
        <p:blipFill>
          <a:blip r:embed="rId4"/>
          <a:stretch>
            <a:fillRect/>
          </a:stretch>
        </p:blipFill>
        <p:spPr>
          <a:xfrm>
            <a:off x="10563481" y="3433216"/>
            <a:ext cx="1463878" cy="1384211"/>
          </a:xfrm>
          <a:prstGeom prst="rect">
            <a:avLst/>
          </a:prstGeom>
        </p:spPr>
      </p:pic>
      <p:pic>
        <p:nvPicPr>
          <p:cNvPr id="22" name="Bilde 21">
            <a:extLst>
              <a:ext uri="{FF2B5EF4-FFF2-40B4-BE49-F238E27FC236}">
                <a16:creationId xmlns:a16="http://schemas.microsoft.com/office/drawing/2014/main" id="{45C37B42-CA0D-63FB-9EC7-282E75ED3266}"/>
              </a:ext>
            </a:extLst>
          </p:cNvPr>
          <p:cNvPicPr>
            <a:picLocks noChangeAspect="1"/>
          </p:cNvPicPr>
          <p:nvPr/>
        </p:nvPicPr>
        <p:blipFill>
          <a:blip r:embed="rId5"/>
          <a:stretch>
            <a:fillRect/>
          </a:stretch>
        </p:blipFill>
        <p:spPr>
          <a:xfrm>
            <a:off x="5084064" y="224768"/>
            <a:ext cx="1968370" cy="1320995"/>
          </a:xfrm>
          <a:prstGeom prst="rect">
            <a:avLst/>
          </a:prstGeom>
        </p:spPr>
      </p:pic>
      <p:pic>
        <p:nvPicPr>
          <p:cNvPr id="25" name="Bilde 24">
            <a:extLst>
              <a:ext uri="{FF2B5EF4-FFF2-40B4-BE49-F238E27FC236}">
                <a16:creationId xmlns:a16="http://schemas.microsoft.com/office/drawing/2014/main" id="{0D3D5FFA-A485-9647-E4EB-D4AE0C1AFAF4}"/>
              </a:ext>
            </a:extLst>
          </p:cNvPr>
          <p:cNvPicPr>
            <a:picLocks noChangeAspect="1"/>
          </p:cNvPicPr>
          <p:nvPr/>
        </p:nvPicPr>
        <p:blipFill>
          <a:blip r:embed="rId6"/>
          <a:stretch>
            <a:fillRect/>
          </a:stretch>
        </p:blipFill>
        <p:spPr>
          <a:xfrm>
            <a:off x="7143680" y="224768"/>
            <a:ext cx="1963796" cy="1325563"/>
          </a:xfrm>
          <a:prstGeom prst="rect">
            <a:avLst/>
          </a:prstGeom>
        </p:spPr>
      </p:pic>
      <p:pic>
        <p:nvPicPr>
          <p:cNvPr id="26" name="Bilde 25">
            <a:extLst>
              <a:ext uri="{FF2B5EF4-FFF2-40B4-BE49-F238E27FC236}">
                <a16:creationId xmlns:a16="http://schemas.microsoft.com/office/drawing/2014/main" id="{7C1BF816-C491-A72B-C92A-9B14D8162D84}"/>
              </a:ext>
            </a:extLst>
          </p:cNvPr>
          <p:cNvPicPr>
            <a:picLocks noChangeAspect="1"/>
          </p:cNvPicPr>
          <p:nvPr/>
        </p:nvPicPr>
        <p:blipFill>
          <a:blip r:embed="rId7"/>
          <a:stretch>
            <a:fillRect/>
          </a:stretch>
        </p:blipFill>
        <p:spPr>
          <a:xfrm>
            <a:off x="9198722" y="228502"/>
            <a:ext cx="2885429" cy="1317261"/>
          </a:xfrm>
          <a:prstGeom prst="rect">
            <a:avLst/>
          </a:prstGeom>
        </p:spPr>
      </p:pic>
      <p:sp>
        <p:nvSpPr>
          <p:cNvPr id="5" name="TekstSylinder 4">
            <a:extLst>
              <a:ext uri="{FF2B5EF4-FFF2-40B4-BE49-F238E27FC236}">
                <a16:creationId xmlns:a16="http://schemas.microsoft.com/office/drawing/2014/main" id="{BEAAFF55-E9A0-F62B-E4CE-AC680BAA7634}"/>
              </a:ext>
            </a:extLst>
          </p:cNvPr>
          <p:cNvSpPr txBox="1"/>
          <p:nvPr/>
        </p:nvSpPr>
        <p:spPr>
          <a:xfrm>
            <a:off x="10884028" y="1596121"/>
            <a:ext cx="1200123" cy="230832"/>
          </a:xfrm>
          <a:prstGeom prst="rect">
            <a:avLst/>
          </a:prstGeom>
          <a:noFill/>
        </p:spPr>
        <p:txBody>
          <a:bodyPr wrap="square" rtlCol="0">
            <a:spAutoFit/>
          </a:bodyPr>
          <a:lstStyle/>
          <a:p>
            <a:r>
              <a:rPr lang="nb-NO" sz="900" dirty="0"/>
              <a:t>Foto: miraval.com</a:t>
            </a:r>
          </a:p>
        </p:txBody>
      </p:sp>
      <p:pic>
        <p:nvPicPr>
          <p:cNvPr id="7" name="Bilde 6">
            <a:extLst>
              <a:ext uri="{FF2B5EF4-FFF2-40B4-BE49-F238E27FC236}">
                <a16:creationId xmlns:a16="http://schemas.microsoft.com/office/drawing/2014/main" id="{8825F1B5-DECC-B9D5-525E-7CE1A5553333}"/>
              </a:ext>
            </a:extLst>
          </p:cNvPr>
          <p:cNvPicPr>
            <a:picLocks noChangeAspect="1"/>
          </p:cNvPicPr>
          <p:nvPr/>
        </p:nvPicPr>
        <p:blipFill>
          <a:blip r:embed="rId8"/>
          <a:srcRect l="17952" r="22818"/>
          <a:stretch/>
        </p:blipFill>
        <p:spPr>
          <a:xfrm>
            <a:off x="10523258" y="1885208"/>
            <a:ext cx="1463878" cy="1371691"/>
          </a:xfrm>
          <a:prstGeom prst="rect">
            <a:avLst/>
          </a:prstGeom>
        </p:spPr>
      </p:pic>
      <p:sp>
        <p:nvSpPr>
          <p:cNvPr id="8" name="TekstSylinder 7">
            <a:extLst>
              <a:ext uri="{FF2B5EF4-FFF2-40B4-BE49-F238E27FC236}">
                <a16:creationId xmlns:a16="http://schemas.microsoft.com/office/drawing/2014/main" id="{B6D6FB61-4C90-81D4-8E39-5697CFEEBFAC}"/>
              </a:ext>
            </a:extLst>
          </p:cNvPr>
          <p:cNvSpPr txBox="1"/>
          <p:nvPr/>
        </p:nvSpPr>
        <p:spPr>
          <a:xfrm>
            <a:off x="10719881" y="3198168"/>
            <a:ext cx="1372443" cy="230832"/>
          </a:xfrm>
          <a:prstGeom prst="rect">
            <a:avLst/>
          </a:prstGeom>
          <a:noFill/>
        </p:spPr>
        <p:txBody>
          <a:bodyPr wrap="square" rtlCol="0">
            <a:spAutoFit/>
          </a:bodyPr>
          <a:lstStyle/>
          <a:p>
            <a:r>
              <a:rPr lang="nb-NO" sz="900" dirty="0"/>
              <a:t>Foto: loudersound.com</a:t>
            </a:r>
          </a:p>
        </p:txBody>
      </p:sp>
      <p:sp>
        <p:nvSpPr>
          <p:cNvPr id="10" name="TekstSylinder 9">
            <a:extLst>
              <a:ext uri="{FF2B5EF4-FFF2-40B4-BE49-F238E27FC236}">
                <a16:creationId xmlns:a16="http://schemas.microsoft.com/office/drawing/2014/main" id="{BFB2094B-BAAC-CD46-B6AD-35DB6A4A3150}"/>
              </a:ext>
            </a:extLst>
          </p:cNvPr>
          <p:cNvSpPr txBox="1"/>
          <p:nvPr/>
        </p:nvSpPr>
        <p:spPr>
          <a:xfrm>
            <a:off x="10039546" y="6627168"/>
            <a:ext cx="2044605" cy="230832"/>
          </a:xfrm>
          <a:prstGeom prst="rect">
            <a:avLst/>
          </a:prstGeom>
          <a:noFill/>
        </p:spPr>
        <p:txBody>
          <a:bodyPr wrap="square" rtlCol="0">
            <a:spAutoFit/>
          </a:bodyPr>
          <a:lstStyle/>
          <a:p>
            <a:r>
              <a:rPr lang="nb-NO" sz="900" dirty="0"/>
              <a:t>Foto: </a:t>
            </a:r>
            <a:r>
              <a:rPr lang="en-US" sz="900" dirty="0"/>
              <a:t>wikipedia.org/wiki/</a:t>
            </a:r>
            <a:r>
              <a:rPr lang="en-US" sz="900" dirty="0" err="1"/>
              <a:t>Make_It_Big</a:t>
            </a:r>
            <a:endParaRPr lang="nb-NO" sz="900" dirty="0"/>
          </a:p>
        </p:txBody>
      </p:sp>
      <p:sp>
        <p:nvSpPr>
          <p:cNvPr id="11" name="TekstSylinder 10">
            <a:extLst>
              <a:ext uri="{FF2B5EF4-FFF2-40B4-BE49-F238E27FC236}">
                <a16:creationId xmlns:a16="http://schemas.microsoft.com/office/drawing/2014/main" id="{D482E0FB-8B8F-E488-5CC7-0FA2DF89759B}"/>
              </a:ext>
            </a:extLst>
          </p:cNvPr>
          <p:cNvSpPr txBox="1"/>
          <p:nvPr/>
        </p:nvSpPr>
        <p:spPr>
          <a:xfrm>
            <a:off x="9737273" y="4762912"/>
            <a:ext cx="2454727" cy="230832"/>
          </a:xfrm>
          <a:prstGeom prst="rect">
            <a:avLst/>
          </a:prstGeom>
          <a:noFill/>
        </p:spPr>
        <p:txBody>
          <a:bodyPr wrap="square" rtlCol="0">
            <a:spAutoFit/>
          </a:bodyPr>
          <a:lstStyle/>
          <a:p>
            <a:r>
              <a:rPr lang="nb-NO" sz="900" dirty="0"/>
              <a:t>Foto: </a:t>
            </a:r>
            <a:r>
              <a:rPr lang="en-US" sz="900" dirty="0"/>
              <a:t>wikipedia.org/wiki/</a:t>
            </a:r>
            <a:r>
              <a:rPr lang="en-US" sz="900" dirty="0" err="1"/>
              <a:t>Stronger_Than_Pride</a:t>
            </a:r>
            <a:endParaRPr lang="nb-NO" sz="900" dirty="0"/>
          </a:p>
        </p:txBody>
      </p:sp>
    </p:spTree>
    <p:extLst>
      <p:ext uri="{BB962C8B-B14F-4D97-AF65-F5344CB8AC3E}">
        <p14:creationId xmlns:p14="http://schemas.microsoft.com/office/powerpoint/2010/main" val="541522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72132-AE27-10B6-0442-0D8C50EFC84B}"/>
            </a:ext>
          </a:extLst>
        </p:cNvPr>
        <p:cNvGrpSpPr/>
        <p:nvPr/>
      </p:nvGrpSpPr>
      <p:grpSpPr>
        <a:xfrm>
          <a:off x="0" y="0"/>
          <a:ext cx="0" cy="0"/>
          <a:chOff x="0" y="0"/>
          <a:chExt cx="0" cy="0"/>
        </a:xfrm>
      </p:grpSpPr>
      <p:pic>
        <p:nvPicPr>
          <p:cNvPr id="15" name="Plassholder for innhold 6" descr="Et bilde som inneholder tekst, flaske, drikk, alkohol&#10;&#10;KI-generert innhold kan være feil.">
            <a:extLst>
              <a:ext uri="{FF2B5EF4-FFF2-40B4-BE49-F238E27FC236}">
                <a16:creationId xmlns:a16="http://schemas.microsoft.com/office/drawing/2014/main" id="{DC0DA5C5-1318-601E-11B9-1E965281F36D}"/>
              </a:ext>
            </a:extLst>
          </p:cNvPr>
          <p:cNvPicPr>
            <a:picLocks noGrp="1" noChangeAspect="1"/>
          </p:cNvPicPr>
          <p:nvPr>
            <p:ph sz="quarter" idx="4"/>
          </p:nvPr>
        </p:nvPicPr>
        <p:blipFill rotWithShape="1">
          <a:blip r:embed="rId3"/>
          <a:srcRect l="11832" t="1858" r="69486" b="37926"/>
          <a:stretch/>
        </p:blipFill>
        <p:spPr bwMode="auto">
          <a:xfrm>
            <a:off x="10140605" y="1150071"/>
            <a:ext cx="1724561" cy="3543288"/>
          </a:xfrm>
          <a:prstGeom prst="rect">
            <a:avLst/>
          </a:prstGeom>
          <a:ln>
            <a:noFill/>
          </a:ln>
          <a:extLst>
            <a:ext uri="{53640926-AAD7-44D8-BBD7-CCE9431645EC}">
              <a14:shadowObscured xmlns:a14="http://schemas.microsoft.com/office/drawing/2010/main"/>
            </a:ext>
          </a:extLst>
        </p:spPr>
      </p:pic>
      <p:sp>
        <p:nvSpPr>
          <p:cNvPr id="2" name="Tittel 1">
            <a:extLst>
              <a:ext uri="{FF2B5EF4-FFF2-40B4-BE49-F238E27FC236}">
                <a16:creationId xmlns:a16="http://schemas.microsoft.com/office/drawing/2014/main" id="{F5EDF67D-0189-43AD-75FC-F367CEEB7117}"/>
              </a:ext>
            </a:extLst>
          </p:cNvPr>
          <p:cNvSpPr>
            <a:spLocks noGrp="1"/>
          </p:cNvSpPr>
          <p:nvPr>
            <p:ph type="title"/>
          </p:nvPr>
        </p:nvSpPr>
        <p:spPr/>
        <p:txBody>
          <a:bodyPr>
            <a:normAutofit/>
          </a:bodyPr>
          <a:lstStyle/>
          <a:p>
            <a:r>
              <a:rPr lang="fr-FR" sz="3600" dirty="0"/>
              <a:t>Miraval Côtes de Provence Rosé 2024</a:t>
            </a:r>
            <a:endParaRPr lang="nb-NO" sz="3600" dirty="0"/>
          </a:p>
        </p:txBody>
      </p:sp>
      <p:sp>
        <p:nvSpPr>
          <p:cNvPr id="3" name="Plassholder for tekst 2">
            <a:extLst>
              <a:ext uri="{FF2B5EF4-FFF2-40B4-BE49-F238E27FC236}">
                <a16:creationId xmlns:a16="http://schemas.microsoft.com/office/drawing/2014/main" id="{396578CD-2A27-04AE-426C-FACF23E7C7A2}"/>
              </a:ext>
            </a:extLst>
          </p:cNvPr>
          <p:cNvSpPr>
            <a:spLocks noGrp="1"/>
          </p:cNvSpPr>
          <p:nvPr>
            <p:ph type="body" idx="1"/>
          </p:nvPr>
        </p:nvSpPr>
        <p:spPr>
          <a:xfrm>
            <a:off x="839788" y="1415477"/>
            <a:ext cx="10512424" cy="637501"/>
          </a:xfrm>
        </p:spPr>
        <p:txBody>
          <a:bodyPr>
            <a:normAutofit/>
          </a:bodyPr>
          <a:lstStyle/>
          <a:p>
            <a:r>
              <a:rPr lang="nb-NO" dirty="0"/>
              <a:t>Rødmende </a:t>
            </a:r>
            <a:r>
              <a:rPr lang="nb-NO" dirty="0" err="1"/>
              <a:t>rosé</a:t>
            </a:r>
            <a:endParaRPr lang="nb-NO" dirty="0"/>
          </a:p>
        </p:txBody>
      </p:sp>
      <p:sp>
        <p:nvSpPr>
          <p:cNvPr id="4" name="Plassholder for innhold 3">
            <a:extLst>
              <a:ext uri="{FF2B5EF4-FFF2-40B4-BE49-F238E27FC236}">
                <a16:creationId xmlns:a16="http://schemas.microsoft.com/office/drawing/2014/main" id="{69C09037-69A8-B744-8BC6-3E510A993FBD}"/>
              </a:ext>
            </a:extLst>
          </p:cNvPr>
          <p:cNvSpPr>
            <a:spLocks noGrp="1"/>
          </p:cNvSpPr>
          <p:nvPr>
            <p:ph sz="half" idx="2"/>
          </p:nvPr>
        </p:nvSpPr>
        <p:spPr>
          <a:xfrm>
            <a:off x="839788" y="2268097"/>
            <a:ext cx="9618662" cy="2331330"/>
          </a:xfrm>
        </p:spPr>
        <p:txBody>
          <a:bodyPr>
            <a:normAutofit fontScale="77500" lnSpcReduction="20000"/>
          </a:bodyPr>
          <a:lstStyle/>
          <a:p>
            <a:r>
              <a:rPr lang="nb-NO" dirty="0"/>
              <a:t>Vinen er laget </a:t>
            </a:r>
            <a:r>
              <a:rPr lang="nb-NO" dirty="0" err="1"/>
              <a:t>pa</a:t>
            </a:r>
            <a:r>
              <a:rPr lang="nb-NO" dirty="0"/>
              <a:t>̊ lokale druer og høstes for </a:t>
            </a:r>
            <a:r>
              <a:rPr lang="nb-NO" dirty="0" err="1"/>
              <a:t>hånd</a:t>
            </a:r>
            <a:r>
              <a:rPr lang="nb-NO" dirty="0"/>
              <a:t> og velges ut nøye gjennom to runder. </a:t>
            </a:r>
          </a:p>
          <a:p>
            <a:r>
              <a:rPr lang="nb-NO" dirty="0"/>
              <a:t>En fabelaktig kvalitets-</a:t>
            </a:r>
            <a:r>
              <a:rPr lang="nb-NO" dirty="0" err="1"/>
              <a:t>rosé</a:t>
            </a:r>
            <a:r>
              <a:rPr lang="nb-NO" dirty="0"/>
              <a:t> med lakserosa tone, duft av ferske, syrlige røde bær og nydelig smak av røde frukter med fin syrlighet og god mineralitet.</a:t>
            </a:r>
          </a:p>
          <a:p>
            <a:r>
              <a:rPr lang="nb-NO" dirty="0"/>
              <a:t>Første gang lansert i 2012.</a:t>
            </a:r>
          </a:p>
          <a:p>
            <a:r>
              <a:rPr lang="nb-NO" sz="2800" dirty="0"/>
              <a:t>Perfekt terrassevin, godt egnet som </a:t>
            </a:r>
            <a:r>
              <a:rPr lang="nb-NO" dirty="0" err="1"/>
              <a:t>apéritif</a:t>
            </a:r>
            <a:r>
              <a:rPr lang="nb-NO" dirty="0"/>
              <a:t>, til en salat, til buffet, og retter av lyst kjøtt.</a:t>
            </a:r>
          </a:p>
          <a:p>
            <a:endParaRPr lang="nb-NO" dirty="0"/>
          </a:p>
          <a:p>
            <a:endParaRPr lang="nb-NO" dirty="0"/>
          </a:p>
        </p:txBody>
      </p:sp>
      <p:graphicFrame>
        <p:nvGraphicFramePr>
          <p:cNvPr id="5" name="Tabell 4">
            <a:extLst>
              <a:ext uri="{FF2B5EF4-FFF2-40B4-BE49-F238E27FC236}">
                <a16:creationId xmlns:a16="http://schemas.microsoft.com/office/drawing/2014/main" id="{DB70D35D-2397-7BFA-50A8-248D009A7C37}"/>
              </a:ext>
            </a:extLst>
          </p:cNvPr>
          <p:cNvGraphicFramePr>
            <a:graphicFrameLocks noGrp="1"/>
          </p:cNvGraphicFramePr>
          <p:nvPr>
            <p:extLst>
              <p:ext uri="{D42A27DB-BD31-4B8C-83A1-F6EECF244321}">
                <p14:modId xmlns:p14="http://schemas.microsoft.com/office/powerpoint/2010/main" val="2136465918"/>
              </p:ext>
            </p:extLst>
          </p:nvPr>
        </p:nvGraphicFramePr>
        <p:xfrm>
          <a:off x="429658" y="4863028"/>
          <a:ext cx="11435508" cy="1532392"/>
        </p:xfrm>
        <a:graphic>
          <a:graphicData uri="http://schemas.openxmlformats.org/drawingml/2006/table">
            <a:tbl>
              <a:tblPr firstRow="1" bandRow="1">
                <a:tableStyleId>{5DA37D80-6434-44D0-A028-1B22A696006F}</a:tableStyleId>
              </a:tblPr>
              <a:tblGrid>
                <a:gridCol w="1197645">
                  <a:extLst>
                    <a:ext uri="{9D8B030D-6E8A-4147-A177-3AD203B41FA5}">
                      <a16:colId xmlns:a16="http://schemas.microsoft.com/office/drawing/2014/main" val="307118746"/>
                    </a:ext>
                  </a:extLst>
                </a:gridCol>
                <a:gridCol w="1262432">
                  <a:extLst>
                    <a:ext uri="{9D8B030D-6E8A-4147-A177-3AD203B41FA5}">
                      <a16:colId xmlns:a16="http://schemas.microsoft.com/office/drawing/2014/main" val="777601854"/>
                    </a:ext>
                  </a:extLst>
                </a:gridCol>
                <a:gridCol w="1719868">
                  <a:extLst>
                    <a:ext uri="{9D8B030D-6E8A-4147-A177-3AD203B41FA5}">
                      <a16:colId xmlns:a16="http://schemas.microsoft.com/office/drawing/2014/main" val="3160970998"/>
                    </a:ext>
                  </a:extLst>
                </a:gridCol>
                <a:gridCol w="1890349">
                  <a:extLst>
                    <a:ext uri="{9D8B030D-6E8A-4147-A177-3AD203B41FA5}">
                      <a16:colId xmlns:a16="http://schemas.microsoft.com/office/drawing/2014/main" val="3994281156"/>
                    </a:ext>
                  </a:extLst>
                </a:gridCol>
                <a:gridCol w="2552997">
                  <a:extLst>
                    <a:ext uri="{9D8B030D-6E8A-4147-A177-3AD203B41FA5}">
                      <a16:colId xmlns:a16="http://schemas.microsoft.com/office/drawing/2014/main" val="3232866880"/>
                    </a:ext>
                  </a:extLst>
                </a:gridCol>
                <a:gridCol w="964520">
                  <a:extLst>
                    <a:ext uri="{9D8B030D-6E8A-4147-A177-3AD203B41FA5}">
                      <a16:colId xmlns:a16="http://schemas.microsoft.com/office/drawing/2014/main" val="668969135"/>
                    </a:ext>
                  </a:extLst>
                </a:gridCol>
                <a:gridCol w="873689">
                  <a:extLst>
                    <a:ext uri="{9D8B030D-6E8A-4147-A177-3AD203B41FA5}">
                      <a16:colId xmlns:a16="http://schemas.microsoft.com/office/drawing/2014/main" val="356761665"/>
                    </a:ext>
                  </a:extLst>
                </a:gridCol>
                <a:gridCol w="974008">
                  <a:extLst>
                    <a:ext uri="{9D8B030D-6E8A-4147-A177-3AD203B41FA5}">
                      <a16:colId xmlns:a16="http://schemas.microsoft.com/office/drawing/2014/main" val="3474196445"/>
                    </a:ext>
                  </a:extLst>
                </a:gridCol>
              </a:tblGrid>
              <a:tr h="617992">
                <a:tc>
                  <a:txBody>
                    <a:bodyPr/>
                    <a:lstStyle/>
                    <a:p>
                      <a:r>
                        <a:rPr lang="nb-NO" dirty="0"/>
                        <a:t>Land</a:t>
                      </a:r>
                    </a:p>
                  </a:txBody>
                  <a:tcPr/>
                </a:tc>
                <a:tc>
                  <a:txBody>
                    <a:bodyPr/>
                    <a:lstStyle/>
                    <a:p>
                      <a:r>
                        <a:rPr lang="nb-NO" dirty="0"/>
                        <a:t>Distrikt</a:t>
                      </a:r>
                    </a:p>
                  </a:txBody>
                  <a:tcPr/>
                </a:tc>
                <a:tc>
                  <a:txBody>
                    <a:bodyPr/>
                    <a:lstStyle/>
                    <a:p>
                      <a:r>
                        <a:rPr lang="nb-NO" dirty="0"/>
                        <a:t>Underdistrikt</a:t>
                      </a:r>
                    </a:p>
                  </a:txBody>
                  <a:tcPr/>
                </a:tc>
                <a:tc>
                  <a:txBody>
                    <a:bodyPr/>
                    <a:lstStyle/>
                    <a:p>
                      <a:r>
                        <a:rPr lang="nb-NO" dirty="0"/>
                        <a:t>Produsent</a:t>
                      </a:r>
                    </a:p>
                  </a:txBody>
                  <a:tcPr/>
                </a:tc>
                <a:tc>
                  <a:txBody>
                    <a:bodyPr/>
                    <a:lstStyle/>
                    <a:p>
                      <a:r>
                        <a:rPr lang="nb-NO" dirty="0"/>
                        <a:t>Råstoff</a:t>
                      </a:r>
                    </a:p>
                  </a:txBody>
                  <a:tcPr/>
                </a:tc>
                <a:tc>
                  <a:txBody>
                    <a:bodyPr/>
                    <a:lstStyle/>
                    <a:p>
                      <a:r>
                        <a:rPr lang="nb-NO" dirty="0"/>
                        <a:t>Sukker</a:t>
                      </a:r>
                    </a:p>
                  </a:txBody>
                  <a:tcPr/>
                </a:tc>
                <a:tc>
                  <a:txBody>
                    <a:bodyPr/>
                    <a:lstStyle/>
                    <a:p>
                      <a:r>
                        <a:rPr lang="nb-NO" dirty="0"/>
                        <a:t>Syre</a:t>
                      </a:r>
                    </a:p>
                  </a:txBody>
                  <a:tcPr/>
                </a:tc>
                <a:tc>
                  <a:txBody>
                    <a:bodyPr/>
                    <a:lstStyle/>
                    <a:p>
                      <a:r>
                        <a:rPr lang="nb-NO" dirty="0"/>
                        <a:t>Alkohol</a:t>
                      </a:r>
                    </a:p>
                  </a:txBody>
                  <a:tcPr/>
                </a:tc>
                <a:extLst>
                  <a:ext uri="{0D108BD9-81ED-4DB2-BD59-A6C34878D82A}">
                    <a16:rowId xmlns:a16="http://schemas.microsoft.com/office/drawing/2014/main" val="2286929785"/>
                  </a:ext>
                </a:extLst>
              </a:tr>
              <a:tr h="426607">
                <a:tc>
                  <a:txBody>
                    <a:bodyPr/>
                    <a:lstStyle/>
                    <a:p>
                      <a:r>
                        <a:rPr lang="nb-NO" dirty="0"/>
                        <a:t>Frankrike</a:t>
                      </a:r>
                    </a:p>
                  </a:txBody>
                  <a:tcPr/>
                </a:tc>
                <a:tc>
                  <a:txBody>
                    <a:bodyPr/>
                    <a:lstStyle/>
                    <a:p>
                      <a:r>
                        <a:rPr lang="nb-NO" dirty="0"/>
                        <a:t>Provence</a:t>
                      </a:r>
                    </a:p>
                  </a:txBody>
                  <a:tcPr/>
                </a:tc>
                <a:tc>
                  <a:txBody>
                    <a:bodyPr/>
                    <a:lstStyle/>
                    <a:p>
                      <a:r>
                        <a:rPr lang="nb-NO" dirty="0"/>
                        <a:t>Côtes de Provence</a:t>
                      </a:r>
                    </a:p>
                  </a:txBody>
                  <a:tcPr/>
                </a:tc>
                <a:tc>
                  <a:txBody>
                    <a:bodyPr/>
                    <a:lstStyle/>
                    <a:p>
                      <a:r>
                        <a:rPr lang="nb-NO" dirty="0" err="1"/>
                        <a:t>Jolie</a:t>
                      </a:r>
                      <a:r>
                        <a:rPr lang="nb-NO" dirty="0"/>
                        <a:t>-Pitt &amp; </a:t>
                      </a:r>
                      <a:r>
                        <a:rPr lang="nb-NO" dirty="0" err="1"/>
                        <a:t>Perrin</a:t>
                      </a:r>
                      <a:endParaRPr lang="nb-NO" dirty="0"/>
                    </a:p>
                  </a:txBody>
                  <a:tcPr/>
                </a:tc>
                <a:tc>
                  <a:txBody>
                    <a:bodyPr/>
                    <a:lstStyle/>
                    <a:p>
                      <a:r>
                        <a:rPr lang="nn-NO" dirty="0" err="1"/>
                        <a:t>Cinsault</a:t>
                      </a:r>
                      <a:r>
                        <a:rPr lang="nn-NO" dirty="0"/>
                        <a:t> 40 %, </a:t>
                      </a:r>
                      <a:r>
                        <a:rPr lang="nn-NO" dirty="0" err="1"/>
                        <a:t>Grenache</a:t>
                      </a:r>
                      <a:r>
                        <a:rPr lang="nn-NO" dirty="0"/>
                        <a:t> 40 %, </a:t>
                      </a:r>
                    </a:p>
                    <a:p>
                      <a:r>
                        <a:rPr lang="nn-NO" dirty="0"/>
                        <a:t>Rolle 5 % og </a:t>
                      </a:r>
                      <a:r>
                        <a:rPr lang="nn-NO" dirty="0" err="1"/>
                        <a:t>Syrah</a:t>
                      </a:r>
                      <a:r>
                        <a:rPr lang="nn-NO" dirty="0"/>
                        <a:t> 15 %</a:t>
                      </a:r>
                      <a:endParaRPr lang="nb-NO" dirty="0"/>
                    </a:p>
                  </a:txBody>
                  <a:tcPr/>
                </a:tc>
                <a:tc>
                  <a:txBody>
                    <a:bodyPr/>
                    <a:lstStyle/>
                    <a:p>
                      <a:r>
                        <a:rPr lang="nb-NO" dirty="0"/>
                        <a:t>&lt; 3 g/l</a:t>
                      </a:r>
                    </a:p>
                  </a:txBody>
                  <a:tcPr/>
                </a:tc>
                <a:tc>
                  <a:txBody>
                    <a:bodyPr/>
                    <a:lstStyle/>
                    <a:p>
                      <a:r>
                        <a:rPr lang="nb-NO" dirty="0"/>
                        <a:t>4,1 g/l</a:t>
                      </a:r>
                    </a:p>
                  </a:txBody>
                  <a:tcPr/>
                </a:tc>
                <a:tc>
                  <a:txBody>
                    <a:bodyPr/>
                    <a:lstStyle/>
                    <a:p>
                      <a:r>
                        <a:rPr lang="nb-NO" dirty="0"/>
                        <a:t>12,5 %</a:t>
                      </a:r>
                    </a:p>
                  </a:txBody>
                  <a:tcPr/>
                </a:tc>
                <a:extLst>
                  <a:ext uri="{0D108BD9-81ED-4DB2-BD59-A6C34878D82A}">
                    <a16:rowId xmlns:a16="http://schemas.microsoft.com/office/drawing/2014/main" val="3223422609"/>
                  </a:ext>
                </a:extLst>
              </a:tr>
            </a:tbl>
          </a:graphicData>
        </a:graphic>
      </p:graphicFrame>
      <p:sp>
        <p:nvSpPr>
          <p:cNvPr id="6" name="TekstSylinder 5">
            <a:extLst>
              <a:ext uri="{FF2B5EF4-FFF2-40B4-BE49-F238E27FC236}">
                <a16:creationId xmlns:a16="http://schemas.microsoft.com/office/drawing/2014/main" id="{6289C52C-4D7C-EC52-DDBE-3225FFC0EAC8}"/>
              </a:ext>
            </a:extLst>
          </p:cNvPr>
          <p:cNvSpPr txBox="1"/>
          <p:nvPr/>
        </p:nvSpPr>
        <p:spPr>
          <a:xfrm>
            <a:off x="10561746" y="4516441"/>
            <a:ext cx="1200123" cy="230832"/>
          </a:xfrm>
          <a:prstGeom prst="rect">
            <a:avLst/>
          </a:prstGeom>
          <a:noFill/>
        </p:spPr>
        <p:txBody>
          <a:bodyPr wrap="square" rtlCol="0">
            <a:spAutoFit/>
          </a:bodyPr>
          <a:lstStyle/>
          <a:p>
            <a:r>
              <a:rPr lang="nb-NO" sz="900" dirty="0"/>
              <a:t>Foto: Vinmonopolet</a:t>
            </a:r>
          </a:p>
        </p:txBody>
      </p:sp>
    </p:spTree>
    <p:extLst>
      <p:ext uri="{BB962C8B-B14F-4D97-AF65-F5344CB8AC3E}">
        <p14:creationId xmlns:p14="http://schemas.microsoft.com/office/powerpoint/2010/main" val="932006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2DDCD-8453-0AA6-612E-CDA0F42FDC6B}"/>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6469E6A2-2AAE-2439-42D7-2920EE53F7B0}"/>
              </a:ext>
            </a:extLst>
          </p:cNvPr>
          <p:cNvSpPr>
            <a:spLocks noGrp="1"/>
          </p:cNvSpPr>
          <p:nvPr>
            <p:ph type="title"/>
          </p:nvPr>
        </p:nvSpPr>
        <p:spPr/>
        <p:txBody>
          <a:bodyPr/>
          <a:lstStyle/>
          <a:p>
            <a:r>
              <a:rPr lang="fr-FR" dirty="0"/>
              <a:t>Malvirà</a:t>
            </a:r>
            <a:endParaRPr lang="nb-NO" dirty="0"/>
          </a:p>
        </p:txBody>
      </p:sp>
      <p:sp>
        <p:nvSpPr>
          <p:cNvPr id="3" name="Plassholder for tekst 2">
            <a:extLst>
              <a:ext uri="{FF2B5EF4-FFF2-40B4-BE49-F238E27FC236}">
                <a16:creationId xmlns:a16="http://schemas.microsoft.com/office/drawing/2014/main" id="{01EFDA44-3725-8B3A-2E16-870A914F187D}"/>
              </a:ext>
            </a:extLst>
          </p:cNvPr>
          <p:cNvSpPr>
            <a:spLocks noGrp="1"/>
          </p:cNvSpPr>
          <p:nvPr>
            <p:ph type="body" idx="1"/>
          </p:nvPr>
        </p:nvSpPr>
        <p:spPr>
          <a:xfrm>
            <a:off x="839788" y="1621409"/>
            <a:ext cx="7871738" cy="598237"/>
          </a:xfrm>
        </p:spPr>
        <p:txBody>
          <a:bodyPr>
            <a:normAutofit/>
          </a:bodyPr>
          <a:lstStyle/>
          <a:p>
            <a:r>
              <a:rPr lang="en-US" dirty="0"/>
              <a:t>Malvirà, </a:t>
            </a:r>
            <a:r>
              <a:rPr lang="en-US" dirty="0" err="1"/>
              <a:t>lidenskap</a:t>
            </a:r>
            <a:r>
              <a:rPr lang="en-US" dirty="0"/>
              <a:t> for vin </a:t>
            </a:r>
            <a:r>
              <a:rPr lang="en-US" dirty="0" err="1"/>
              <a:t>i</a:t>
            </a:r>
            <a:r>
              <a:rPr lang="en-US" dirty="0"/>
              <a:t> </a:t>
            </a:r>
            <a:r>
              <a:rPr lang="en-US" dirty="0" err="1"/>
              <a:t>tre</a:t>
            </a:r>
            <a:r>
              <a:rPr lang="en-US" dirty="0"/>
              <a:t> </a:t>
            </a:r>
            <a:r>
              <a:rPr lang="en-US" dirty="0" err="1"/>
              <a:t>generasjoner</a:t>
            </a:r>
            <a:endParaRPr lang="nb-NO" dirty="0"/>
          </a:p>
        </p:txBody>
      </p:sp>
      <p:sp>
        <p:nvSpPr>
          <p:cNvPr id="4" name="Plassholder for innhold 3">
            <a:extLst>
              <a:ext uri="{FF2B5EF4-FFF2-40B4-BE49-F238E27FC236}">
                <a16:creationId xmlns:a16="http://schemas.microsoft.com/office/drawing/2014/main" id="{51B49575-2DE8-9458-3661-7DB9C79F2413}"/>
              </a:ext>
            </a:extLst>
          </p:cNvPr>
          <p:cNvSpPr>
            <a:spLocks noGrp="1"/>
          </p:cNvSpPr>
          <p:nvPr>
            <p:ph sz="half" idx="2"/>
          </p:nvPr>
        </p:nvSpPr>
        <p:spPr>
          <a:xfrm>
            <a:off x="839787" y="2762053"/>
            <a:ext cx="8125104" cy="3427609"/>
          </a:xfrm>
        </p:spPr>
        <p:txBody>
          <a:bodyPr>
            <a:normAutofit fontScale="85000" lnSpcReduction="20000"/>
          </a:bodyPr>
          <a:lstStyle/>
          <a:p>
            <a:r>
              <a:rPr lang="nb-NO" dirty="0"/>
              <a:t>Malvirà ble startet opp på 1950-tallet av </a:t>
            </a:r>
            <a:r>
              <a:rPr lang="nb-NO" dirty="0" err="1"/>
              <a:t>Guiseppe</a:t>
            </a:r>
            <a:r>
              <a:rPr lang="nb-NO" dirty="0"/>
              <a:t> </a:t>
            </a:r>
            <a:r>
              <a:rPr lang="nb-NO" dirty="0" err="1"/>
              <a:t>Damonte</a:t>
            </a:r>
            <a:r>
              <a:rPr lang="nb-NO" dirty="0"/>
              <a:t>.</a:t>
            </a:r>
          </a:p>
          <a:p>
            <a:r>
              <a:rPr lang="nb-NO" dirty="0"/>
              <a:t>Giuseppe hadde en drøm om å fylle sjelen til landet han elsket i en flaske, for deretter å smake en munnfull av gangen.</a:t>
            </a:r>
          </a:p>
          <a:p>
            <a:r>
              <a:rPr lang="nb-NO" dirty="0"/>
              <a:t>Målet til familien er å lage viner som reflekterer jordsmonnet på sitt mest ekte og i sin mest elegante form.</a:t>
            </a:r>
          </a:p>
          <a:p>
            <a:r>
              <a:rPr lang="nb-NO" dirty="0"/>
              <a:t>Kvaliteten på vinene hos Malvirà har steget fra og med den siste halvdelen av 1990-tallet. </a:t>
            </a:r>
          </a:p>
          <a:p>
            <a:r>
              <a:rPr lang="nb-NO" dirty="0"/>
              <a:t>Har i de siste ti årene fått bred internasjonal anerkjennelse.</a:t>
            </a:r>
          </a:p>
        </p:txBody>
      </p:sp>
      <p:pic>
        <p:nvPicPr>
          <p:cNvPr id="7" name="Bilde 6">
            <a:extLst>
              <a:ext uri="{FF2B5EF4-FFF2-40B4-BE49-F238E27FC236}">
                <a16:creationId xmlns:a16="http://schemas.microsoft.com/office/drawing/2014/main" id="{499AFC8F-F106-152E-5652-513FECF97F99}"/>
              </a:ext>
            </a:extLst>
          </p:cNvPr>
          <p:cNvPicPr>
            <a:picLocks noChangeAspect="1"/>
          </p:cNvPicPr>
          <p:nvPr/>
        </p:nvPicPr>
        <p:blipFill>
          <a:blip r:embed="rId2"/>
          <a:stretch>
            <a:fillRect/>
          </a:stretch>
        </p:blipFill>
        <p:spPr>
          <a:xfrm>
            <a:off x="8957541" y="3591129"/>
            <a:ext cx="2942048" cy="2901746"/>
          </a:xfrm>
          <a:prstGeom prst="rect">
            <a:avLst/>
          </a:prstGeom>
        </p:spPr>
      </p:pic>
      <p:sp>
        <p:nvSpPr>
          <p:cNvPr id="8" name="TekstSylinder 7">
            <a:extLst>
              <a:ext uri="{FF2B5EF4-FFF2-40B4-BE49-F238E27FC236}">
                <a16:creationId xmlns:a16="http://schemas.microsoft.com/office/drawing/2014/main" id="{33FE1978-BF65-0DFE-D760-3D6A9B4CB344}"/>
              </a:ext>
            </a:extLst>
          </p:cNvPr>
          <p:cNvSpPr txBox="1"/>
          <p:nvPr/>
        </p:nvSpPr>
        <p:spPr>
          <a:xfrm>
            <a:off x="8964891" y="3221797"/>
            <a:ext cx="2934698" cy="369332"/>
          </a:xfrm>
          <a:prstGeom prst="rect">
            <a:avLst/>
          </a:prstGeom>
          <a:noFill/>
        </p:spPr>
        <p:txBody>
          <a:bodyPr wrap="square" rtlCol="0">
            <a:spAutoFit/>
          </a:bodyPr>
          <a:lstStyle/>
          <a:p>
            <a:pPr algn="ctr"/>
            <a:r>
              <a:rPr lang="nb-NO" dirty="0" err="1"/>
              <a:t>Damonte</a:t>
            </a:r>
            <a:r>
              <a:rPr lang="nb-NO" dirty="0"/>
              <a:t> familien</a:t>
            </a:r>
          </a:p>
        </p:txBody>
      </p:sp>
      <p:pic>
        <p:nvPicPr>
          <p:cNvPr id="13" name="Bilde 12">
            <a:extLst>
              <a:ext uri="{FF2B5EF4-FFF2-40B4-BE49-F238E27FC236}">
                <a16:creationId xmlns:a16="http://schemas.microsoft.com/office/drawing/2014/main" id="{8150C88D-EA86-D7F9-A52F-A157D3F54B19}"/>
              </a:ext>
            </a:extLst>
          </p:cNvPr>
          <p:cNvPicPr>
            <a:picLocks noChangeAspect="1"/>
          </p:cNvPicPr>
          <p:nvPr/>
        </p:nvPicPr>
        <p:blipFill>
          <a:blip r:embed="rId3"/>
          <a:stretch>
            <a:fillRect/>
          </a:stretch>
        </p:blipFill>
        <p:spPr>
          <a:xfrm>
            <a:off x="8711527" y="316434"/>
            <a:ext cx="3300298" cy="2000678"/>
          </a:xfrm>
          <a:prstGeom prst="rect">
            <a:avLst/>
          </a:prstGeom>
        </p:spPr>
      </p:pic>
      <p:sp>
        <p:nvSpPr>
          <p:cNvPr id="14" name="TekstSylinder 13">
            <a:extLst>
              <a:ext uri="{FF2B5EF4-FFF2-40B4-BE49-F238E27FC236}">
                <a16:creationId xmlns:a16="http://schemas.microsoft.com/office/drawing/2014/main" id="{50B40152-E849-7943-4E2C-B7250503D99F}"/>
              </a:ext>
            </a:extLst>
          </p:cNvPr>
          <p:cNvSpPr txBox="1"/>
          <p:nvPr/>
        </p:nvSpPr>
        <p:spPr>
          <a:xfrm>
            <a:off x="8711526" y="2329594"/>
            <a:ext cx="3300299" cy="276999"/>
          </a:xfrm>
          <a:prstGeom prst="rect">
            <a:avLst/>
          </a:prstGeom>
          <a:noFill/>
        </p:spPr>
        <p:txBody>
          <a:bodyPr wrap="square" rtlCol="0">
            <a:spAutoFit/>
          </a:bodyPr>
          <a:lstStyle/>
          <a:p>
            <a:r>
              <a:rPr lang="nb-NO" sz="1200" dirty="0"/>
              <a:t>Roero ligger i den nordlige delen av Piemonte </a:t>
            </a:r>
          </a:p>
        </p:txBody>
      </p:sp>
      <p:sp>
        <p:nvSpPr>
          <p:cNvPr id="5" name="TekstSylinder 4">
            <a:extLst>
              <a:ext uri="{FF2B5EF4-FFF2-40B4-BE49-F238E27FC236}">
                <a16:creationId xmlns:a16="http://schemas.microsoft.com/office/drawing/2014/main" id="{8F08F224-FCEE-6405-8EE4-86373020FE9C}"/>
              </a:ext>
            </a:extLst>
          </p:cNvPr>
          <p:cNvSpPr txBox="1"/>
          <p:nvPr/>
        </p:nvSpPr>
        <p:spPr>
          <a:xfrm>
            <a:off x="9454685" y="2766792"/>
            <a:ext cx="1947759" cy="230832"/>
          </a:xfrm>
          <a:prstGeom prst="rect">
            <a:avLst/>
          </a:prstGeom>
          <a:noFill/>
        </p:spPr>
        <p:txBody>
          <a:bodyPr wrap="square" rtlCol="0">
            <a:spAutoFit/>
          </a:bodyPr>
          <a:lstStyle/>
          <a:p>
            <a:r>
              <a:rPr lang="nb-NO" sz="900" dirty="0"/>
              <a:t>Foto: https://www.malvira.com/</a:t>
            </a:r>
          </a:p>
        </p:txBody>
      </p:sp>
    </p:spTree>
    <p:extLst>
      <p:ext uri="{BB962C8B-B14F-4D97-AF65-F5344CB8AC3E}">
        <p14:creationId xmlns:p14="http://schemas.microsoft.com/office/powerpoint/2010/main" val="1459034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ssholder for innhold 4" descr="Et bilde som inneholder tekst, flaske, drikk, Glassflaske&#10;&#10;KI-generert innhold kan være feil.">
            <a:extLst>
              <a:ext uri="{FF2B5EF4-FFF2-40B4-BE49-F238E27FC236}">
                <a16:creationId xmlns:a16="http://schemas.microsoft.com/office/drawing/2014/main" id="{4E96A56E-41E1-3D0B-543F-8A472B5FC51B}"/>
              </a:ext>
            </a:extLst>
          </p:cNvPr>
          <p:cNvPicPr>
            <a:picLocks noGrp="1" noChangeAspect="1"/>
          </p:cNvPicPr>
          <p:nvPr>
            <p:ph sz="quarter" idx="4"/>
          </p:nvPr>
        </p:nvPicPr>
        <p:blipFill rotWithShape="1">
          <a:blip r:embed="rId3"/>
          <a:srcRect l="15876" t="3384" r="68965" b="34575"/>
          <a:stretch/>
        </p:blipFill>
        <p:spPr bwMode="auto">
          <a:xfrm>
            <a:off x="10130304" y="1435916"/>
            <a:ext cx="1386332" cy="3575689"/>
          </a:xfrm>
          <a:prstGeom prst="rect">
            <a:avLst/>
          </a:prstGeom>
          <a:ln>
            <a:noFill/>
          </a:ln>
          <a:extLst>
            <a:ext uri="{53640926-AAD7-44D8-BBD7-CCE9431645EC}">
              <a14:shadowObscured xmlns:a14="http://schemas.microsoft.com/office/drawing/2010/main"/>
            </a:ext>
          </a:extLst>
        </p:spPr>
      </p:pic>
      <p:sp>
        <p:nvSpPr>
          <p:cNvPr id="2" name="Tittel 1">
            <a:extLst>
              <a:ext uri="{FF2B5EF4-FFF2-40B4-BE49-F238E27FC236}">
                <a16:creationId xmlns:a16="http://schemas.microsoft.com/office/drawing/2014/main" id="{DE8B5F26-5113-9A6C-B3E6-7C335735E599}"/>
              </a:ext>
            </a:extLst>
          </p:cNvPr>
          <p:cNvSpPr>
            <a:spLocks noGrp="1"/>
          </p:cNvSpPr>
          <p:nvPr>
            <p:ph type="title"/>
          </p:nvPr>
        </p:nvSpPr>
        <p:spPr/>
        <p:txBody>
          <a:bodyPr/>
          <a:lstStyle/>
          <a:p>
            <a:r>
              <a:rPr lang="nb-NO" dirty="0"/>
              <a:t>Malvirà Roero Arneis 2023</a:t>
            </a:r>
          </a:p>
        </p:txBody>
      </p:sp>
      <p:sp>
        <p:nvSpPr>
          <p:cNvPr id="3" name="Plassholder for tekst 2">
            <a:extLst>
              <a:ext uri="{FF2B5EF4-FFF2-40B4-BE49-F238E27FC236}">
                <a16:creationId xmlns:a16="http://schemas.microsoft.com/office/drawing/2014/main" id="{ACB04613-C2DF-F237-B731-090CD322928A}"/>
              </a:ext>
            </a:extLst>
          </p:cNvPr>
          <p:cNvSpPr>
            <a:spLocks noGrp="1"/>
          </p:cNvSpPr>
          <p:nvPr>
            <p:ph type="body" idx="1"/>
          </p:nvPr>
        </p:nvSpPr>
        <p:spPr>
          <a:xfrm>
            <a:off x="839788" y="1435916"/>
            <a:ext cx="10512424" cy="823912"/>
          </a:xfrm>
        </p:spPr>
        <p:txBody>
          <a:bodyPr/>
          <a:lstStyle/>
          <a:p>
            <a:r>
              <a:rPr lang="nb-NO" dirty="0"/>
              <a:t>Arneis har blitt en vannkjemmet tenåring med gode fremtidsutsikter!</a:t>
            </a:r>
          </a:p>
        </p:txBody>
      </p:sp>
      <p:sp>
        <p:nvSpPr>
          <p:cNvPr id="4" name="Plassholder for innhold 3">
            <a:extLst>
              <a:ext uri="{FF2B5EF4-FFF2-40B4-BE49-F238E27FC236}">
                <a16:creationId xmlns:a16="http://schemas.microsoft.com/office/drawing/2014/main" id="{FB4AF219-6C6E-D84B-818F-634E1612291E}"/>
              </a:ext>
            </a:extLst>
          </p:cNvPr>
          <p:cNvSpPr>
            <a:spLocks noGrp="1"/>
          </p:cNvSpPr>
          <p:nvPr>
            <p:ph sz="half" idx="2"/>
          </p:nvPr>
        </p:nvSpPr>
        <p:spPr>
          <a:xfrm>
            <a:off x="839788" y="2556748"/>
            <a:ext cx="9021967" cy="2157936"/>
          </a:xfrm>
        </p:spPr>
        <p:txBody>
          <a:bodyPr/>
          <a:lstStyle/>
          <a:p>
            <a:r>
              <a:rPr lang="nb-NO" dirty="0"/>
              <a:t>Floral duft med hint av melon, nesle og gule epler. Bløt og fersk frukt med en frisk syre, grønne urter og en fyldig god lengde.</a:t>
            </a:r>
          </a:p>
          <a:p>
            <a:r>
              <a:rPr lang="nb-NO" dirty="0"/>
              <a:t>Passer godt til skalldyr, fisk, sommermat, </a:t>
            </a:r>
            <a:r>
              <a:rPr lang="nb-NO" dirty="0" err="1"/>
              <a:t>Caprese</a:t>
            </a:r>
            <a:r>
              <a:rPr lang="nb-NO" dirty="0"/>
              <a:t>, grønnsaker og god som en drikkevin. </a:t>
            </a:r>
          </a:p>
          <a:p>
            <a:endParaRPr lang="nb-NO" dirty="0"/>
          </a:p>
        </p:txBody>
      </p:sp>
      <p:graphicFrame>
        <p:nvGraphicFramePr>
          <p:cNvPr id="11" name="Tabell 10">
            <a:extLst>
              <a:ext uri="{FF2B5EF4-FFF2-40B4-BE49-F238E27FC236}">
                <a16:creationId xmlns:a16="http://schemas.microsoft.com/office/drawing/2014/main" id="{3C5044F2-B611-03E4-8B25-AB5B23440C45}"/>
              </a:ext>
            </a:extLst>
          </p:cNvPr>
          <p:cNvGraphicFramePr>
            <a:graphicFrameLocks noGrp="1"/>
          </p:cNvGraphicFramePr>
          <p:nvPr>
            <p:extLst>
              <p:ext uri="{D42A27DB-BD31-4B8C-83A1-F6EECF244321}">
                <p14:modId xmlns:p14="http://schemas.microsoft.com/office/powerpoint/2010/main" val="632782103"/>
              </p:ext>
            </p:extLst>
          </p:nvPr>
        </p:nvGraphicFramePr>
        <p:xfrm>
          <a:off x="675364" y="5176837"/>
          <a:ext cx="10841272" cy="1258072"/>
        </p:xfrm>
        <a:graphic>
          <a:graphicData uri="http://schemas.openxmlformats.org/drawingml/2006/table">
            <a:tbl>
              <a:tblPr firstRow="1" bandRow="1">
                <a:tableStyleId>{5DA37D80-6434-44D0-A028-1B22A696006F}</a:tableStyleId>
              </a:tblPr>
              <a:tblGrid>
                <a:gridCol w="1135410">
                  <a:extLst>
                    <a:ext uri="{9D8B030D-6E8A-4147-A177-3AD203B41FA5}">
                      <a16:colId xmlns:a16="http://schemas.microsoft.com/office/drawing/2014/main" val="307118746"/>
                    </a:ext>
                  </a:extLst>
                </a:gridCol>
                <a:gridCol w="1366091">
                  <a:extLst>
                    <a:ext uri="{9D8B030D-6E8A-4147-A177-3AD203B41FA5}">
                      <a16:colId xmlns:a16="http://schemas.microsoft.com/office/drawing/2014/main" val="777601854"/>
                    </a:ext>
                  </a:extLst>
                </a:gridCol>
                <a:gridCol w="1817783">
                  <a:extLst>
                    <a:ext uri="{9D8B030D-6E8A-4147-A177-3AD203B41FA5}">
                      <a16:colId xmlns:a16="http://schemas.microsoft.com/office/drawing/2014/main" val="3160970998"/>
                    </a:ext>
                  </a:extLst>
                </a:gridCol>
                <a:gridCol w="1802759">
                  <a:extLst>
                    <a:ext uri="{9D8B030D-6E8A-4147-A177-3AD203B41FA5}">
                      <a16:colId xmlns:a16="http://schemas.microsoft.com/office/drawing/2014/main" val="3994281156"/>
                    </a:ext>
                  </a:extLst>
                </a:gridCol>
                <a:gridCol w="1696598">
                  <a:extLst>
                    <a:ext uri="{9D8B030D-6E8A-4147-A177-3AD203B41FA5}">
                      <a16:colId xmlns:a16="http://schemas.microsoft.com/office/drawing/2014/main" val="3232866880"/>
                    </a:ext>
                  </a:extLst>
                </a:gridCol>
                <a:gridCol w="1068636">
                  <a:extLst>
                    <a:ext uri="{9D8B030D-6E8A-4147-A177-3AD203B41FA5}">
                      <a16:colId xmlns:a16="http://schemas.microsoft.com/office/drawing/2014/main" val="668969135"/>
                    </a:ext>
                  </a:extLst>
                </a:gridCol>
                <a:gridCol w="962475">
                  <a:extLst>
                    <a:ext uri="{9D8B030D-6E8A-4147-A177-3AD203B41FA5}">
                      <a16:colId xmlns:a16="http://schemas.microsoft.com/office/drawing/2014/main" val="356761665"/>
                    </a:ext>
                  </a:extLst>
                </a:gridCol>
                <a:gridCol w="991520">
                  <a:extLst>
                    <a:ext uri="{9D8B030D-6E8A-4147-A177-3AD203B41FA5}">
                      <a16:colId xmlns:a16="http://schemas.microsoft.com/office/drawing/2014/main" val="3474196445"/>
                    </a:ext>
                  </a:extLst>
                </a:gridCol>
              </a:tblGrid>
              <a:tr h="617992">
                <a:tc>
                  <a:txBody>
                    <a:bodyPr/>
                    <a:lstStyle/>
                    <a:p>
                      <a:r>
                        <a:rPr lang="nb-NO" dirty="0"/>
                        <a:t>Land</a:t>
                      </a:r>
                    </a:p>
                  </a:txBody>
                  <a:tcPr/>
                </a:tc>
                <a:tc>
                  <a:txBody>
                    <a:bodyPr/>
                    <a:lstStyle/>
                    <a:p>
                      <a:r>
                        <a:rPr lang="nb-NO" dirty="0"/>
                        <a:t>Distrikt</a:t>
                      </a:r>
                    </a:p>
                  </a:txBody>
                  <a:tcPr/>
                </a:tc>
                <a:tc>
                  <a:txBody>
                    <a:bodyPr/>
                    <a:lstStyle/>
                    <a:p>
                      <a:r>
                        <a:rPr lang="nb-NO" dirty="0"/>
                        <a:t>Underdistrikt</a:t>
                      </a:r>
                    </a:p>
                  </a:txBody>
                  <a:tcPr/>
                </a:tc>
                <a:tc>
                  <a:txBody>
                    <a:bodyPr/>
                    <a:lstStyle/>
                    <a:p>
                      <a:r>
                        <a:rPr lang="nb-NO" dirty="0"/>
                        <a:t>Produsent</a:t>
                      </a:r>
                    </a:p>
                  </a:txBody>
                  <a:tcPr/>
                </a:tc>
                <a:tc>
                  <a:txBody>
                    <a:bodyPr/>
                    <a:lstStyle/>
                    <a:p>
                      <a:r>
                        <a:rPr lang="nb-NO" dirty="0"/>
                        <a:t>Råstoff</a:t>
                      </a:r>
                    </a:p>
                  </a:txBody>
                  <a:tcPr/>
                </a:tc>
                <a:tc>
                  <a:txBody>
                    <a:bodyPr/>
                    <a:lstStyle/>
                    <a:p>
                      <a:r>
                        <a:rPr lang="nb-NO" dirty="0"/>
                        <a:t>Sukker</a:t>
                      </a:r>
                    </a:p>
                  </a:txBody>
                  <a:tcPr/>
                </a:tc>
                <a:tc>
                  <a:txBody>
                    <a:bodyPr/>
                    <a:lstStyle/>
                    <a:p>
                      <a:r>
                        <a:rPr lang="nb-NO" dirty="0"/>
                        <a:t>Syre</a:t>
                      </a:r>
                    </a:p>
                  </a:txBody>
                  <a:tcPr/>
                </a:tc>
                <a:tc>
                  <a:txBody>
                    <a:bodyPr/>
                    <a:lstStyle/>
                    <a:p>
                      <a:r>
                        <a:rPr lang="nb-NO" dirty="0"/>
                        <a:t>Alkohol</a:t>
                      </a:r>
                    </a:p>
                  </a:txBody>
                  <a:tcPr/>
                </a:tc>
                <a:extLst>
                  <a:ext uri="{0D108BD9-81ED-4DB2-BD59-A6C34878D82A}">
                    <a16:rowId xmlns:a16="http://schemas.microsoft.com/office/drawing/2014/main" val="2286929785"/>
                  </a:ext>
                </a:extLst>
              </a:tr>
              <a:tr h="426607">
                <a:tc>
                  <a:txBody>
                    <a:bodyPr/>
                    <a:lstStyle/>
                    <a:p>
                      <a:r>
                        <a:rPr lang="nb-NO" dirty="0"/>
                        <a:t>Italia</a:t>
                      </a:r>
                    </a:p>
                  </a:txBody>
                  <a:tcPr/>
                </a:tc>
                <a:tc>
                  <a:txBody>
                    <a:bodyPr/>
                    <a:lstStyle/>
                    <a:p>
                      <a:r>
                        <a:rPr lang="nb-NO" dirty="0"/>
                        <a:t>Piemonte</a:t>
                      </a:r>
                    </a:p>
                  </a:txBody>
                  <a:tcPr/>
                </a:tc>
                <a:tc>
                  <a:txBody>
                    <a:bodyPr/>
                    <a:lstStyle/>
                    <a:p>
                      <a:r>
                        <a:rPr lang="nb-NO" dirty="0"/>
                        <a:t>Roero</a:t>
                      </a:r>
                    </a:p>
                  </a:txBody>
                  <a:tcPr/>
                </a:tc>
                <a:tc>
                  <a:txBody>
                    <a:bodyPr/>
                    <a:lstStyle/>
                    <a:p>
                      <a:r>
                        <a:rPr lang="nb-NO" dirty="0" err="1"/>
                        <a:t>Azienda</a:t>
                      </a:r>
                      <a:r>
                        <a:rPr lang="nb-NO" dirty="0"/>
                        <a:t> Agricola Malvirà</a:t>
                      </a:r>
                    </a:p>
                  </a:txBody>
                  <a:tcPr/>
                </a:tc>
                <a:tc>
                  <a:txBody>
                    <a:bodyPr/>
                    <a:lstStyle/>
                    <a:p>
                      <a:r>
                        <a:rPr lang="nb-NO" dirty="0"/>
                        <a:t>Arneis 100 %</a:t>
                      </a:r>
                    </a:p>
                  </a:txBody>
                  <a:tcPr/>
                </a:tc>
                <a:tc>
                  <a:txBody>
                    <a:bodyPr/>
                    <a:lstStyle/>
                    <a:p>
                      <a:r>
                        <a:rPr lang="nb-NO" dirty="0"/>
                        <a:t>&lt; 3 g/l</a:t>
                      </a:r>
                    </a:p>
                  </a:txBody>
                  <a:tcPr/>
                </a:tc>
                <a:tc>
                  <a:txBody>
                    <a:bodyPr/>
                    <a:lstStyle/>
                    <a:p>
                      <a:r>
                        <a:rPr lang="nb-NO" dirty="0"/>
                        <a:t>5,2 g/l</a:t>
                      </a:r>
                    </a:p>
                  </a:txBody>
                  <a:tcPr/>
                </a:tc>
                <a:tc>
                  <a:txBody>
                    <a:bodyPr/>
                    <a:lstStyle/>
                    <a:p>
                      <a:r>
                        <a:rPr lang="nb-NO" dirty="0"/>
                        <a:t>12,5 %</a:t>
                      </a:r>
                    </a:p>
                  </a:txBody>
                  <a:tcPr/>
                </a:tc>
                <a:extLst>
                  <a:ext uri="{0D108BD9-81ED-4DB2-BD59-A6C34878D82A}">
                    <a16:rowId xmlns:a16="http://schemas.microsoft.com/office/drawing/2014/main" val="3223422609"/>
                  </a:ext>
                </a:extLst>
              </a:tr>
            </a:tbl>
          </a:graphicData>
        </a:graphic>
      </p:graphicFrame>
      <p:sp>
        <p:nvSpPr>
          <p:cNvPr id="5" name="TekstSylinder 4">
            <a:extLst>
              <a:ext uri="{FF2B5EF4-FFF2-40B4-BE49-F238E27FC236}">
                <a16:creationId xmlns:a16="http://schemas.microsoft.com/office/drawing/2014/main" id="{25C0A773-9DEA-8206-1BC0-7B5DDCB7A3F4}"/>
              </a:ext>
            </a:extLst>
          </p:cNvPr>
          <p:cNvSpPr txBox="1"/>
          <p:nvPr/>
        </p:nvSpPr>
        <p:spPr>
          <a:xfrm>
            <a:off x="10316513" y="4813817"/>
            <a:ext cx="1200123" cy="230832"/>
          </a:xfrm>
          <a:prstGeom prst="rect">
            <a:avLst/>
          </a:prstGeom>
          <a:noFill/>
        </p:spPr>
        <p:txBody>
          <a:bodyPr wrap="square" rtlCol="0">
            <a:spAutoFit/>
          </a:bodyPr>
          <a:lstStyle/>
          <a:p>
            <a:r>
              <a:rPr lang="nb-NO" sz="900" dirty="0"/>
              <a:t>Foto: Vinmonopolet</a:t>
            </a:r>
          </a:p>
        </p:txBody>
      </p:sp>
    </p:spTree>
    <p:extLst>
      <p:ext uri="{BB962C8B-B14F-4D97-AF65-F5344CB8AC3E}">
        <p14:creationId xmlns:p14="http://schemas.microsoft.com/office/powerpoint/2010/main" val="3727865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ECB03-B5A0-993C-9C80-34734D0EE935}"/>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A60BC508-FDF5-E355-52B3-EBF82098AD02}"/>
              </a:ext>
            </a:extLst>
          </p:cNvPr>
          <p:cNvSpPr>
            <a:spLocks noGrp="1"/>
          </p:cNvSpPr>
          <p:nvPr>
            <p:ph type="title"/>
          </p:nvPr>
        </p:nvSpPr>
        <p:spPr/>
        <p:txBody>
          <a:bodyPr/>
          <a:lstStyle/>
          <a:p>
            <a:r>
              <a:rPr lang="nb-NO" dirty="0"/>
              <a:t>Luis Seabra</a:t>
            </a:r>
          </a:p>
        </p:txBody>
      </p:sp>
      <p:sp>
        <p:nvSpPr>
          <p:cNvPr id="3" name="Plassholder for tekst 2">
            <a:extLst>
              <a:ext uri="{FF2B5EF4-FFF2-40B4-BE49-F238E27FC236}">
                <a16:creationId xmlns:a16="http://schemas.microsoft.com/office/drawing/2014/main" id="{87339B7D-7444-FFF2-FF18-74AA3637999C}"/>
              </a:ext>
            </a:extLst>
          </p:cNvPr>
          <p:cNvSpPr>
            <a:spLocks noGrp="1"/>
          </p:cNvSpPr>
          <p:nvPr>
            <p:ph type="body" idx="1"/>
          </p:nvPr>
        </p:nvSpPr>
        <p:spPr>
          <a:xfrm>
            <a:off x="839787" y="1877558"/>
            <a:ext cx="6593945" cy="823912"/>
          </a:xfrm>
        </p:spPr>
        <p:txBody>
          <a:bodyPr/>
          <a:lstStyle/>
          <a:p>
            <a:r>
              <a:rPr lang="nb-NO" dirty="0"/>
              <a:t>Viner som er ærlige, rene og rå!</a:t>
            </a:r>
          </a:p>
        </p:txBody>
      </p:sp>
      <p:sp>
        <p:nvSpPr>
          <p:cNvPr id="4" name="Plassholder for innhold 3">
            <a:extLst>
              <a:ext uri="{FF2B5EF4-FFF2-40B4-BE49-F238E27FC236}">
                <a16:creationId xmlns:a16="http://schemas.microsoft.com/office/drawing/2014/main" id="{E2904B97-A0C3-E0B5-B10C-F63F8E557C9D}"/>
              </a:ext>
            </a:extLst>
          </p:cNvPr>
          <p:cNvSpPr>
            <a:spLocks noGrp="1"/>
          </p:cNvSpPr>
          <p:nvPr>
            <p:ph sz="half" idx="2"/>
          </p:nvPr>
        </p:nvSpPr>
        <p:spPr>
          <a:xfrm>
            <a:off x="839788" y="2888340"/>
            <a:ext cx="10632545" cy="3681793"/>
          </a:xfrm>
        </p:spPr>
        <p:txBody>
          <a:bodyPr>
            <a:normAutofit fontScale="92500" lnSpcReduction="20000"/>
          </a:bodyPr>
          <a:lstStyle/>
          <a:p>
            <a:r>
              <a:rPr lang="nb-NO" dirty="0"/>
              <a:t>Etter å ha vært </a:t>
            </a:r>
            <a:r>
              <a:rPr lang="nb-NO" dirty="0" err="1"/>
              <a:t>vinmaker</a:t>
            </a:r>
            <a:r>
              <a:rPr lang="nb-NO" dirty="0"/>
              <a:t> og ønolog hos portvinsprodusenten </a:t>
            </a:r>
            <a:r>
              <a:rPr lang="nb-NO" dirty="0" err="1"/>
              <a:t>Niepoort</a:t>
            </a:r>
            <a:r>
              <a:rPr lang="nb-NO" dirty="0"/>
              <a:t> siden 2003, tok Seabra i 2012 steget og startet for seg selv under navnet Cru – «rå» på portugisisk. </a:t>
            </a:r>
          </a:p>
          <a:p>
            <a:r>
              <a:rPr lang="nb-NO" dirty="0"/>
              <a:t>2013 lanserte han første årgangen.</a:t>
            </a:r>
          </a:p>
          <a:p>
            <a:r>
              <a:rPr lang="nb-NO" dirty="0"/>
              <a:t>Luis Seabra vil lage viner som forteller hvor de kommer fra. Fra hvilken vinmark, og med minimal intervensjon. Viner som er ærlige, rene og rå, sier Seabra. Det viktige er å selge området, ikke druene. Druene kan forsvinne, men jorden kan ikke. Det er den som er unik, druer endrer seg hele tiden, sier Seabra.</a:t>
            </a:r>
          </a:p>
          <a:p>
            <a:r>
              <a:rPr lang="nb-NO" dirty="0"/>
              <a:t>Luis </a:t>
            </a:r>
            <a:r>
              <a:rPr lang="nb-NO" dirty="0" err="1"/>
              <a:t>Seabras</a:t>
            </a:r>
            <a:r>
              <a:rPr lang="nb-NO" dirty="0"/>
              <a:t> viner er konsentrerte, mineralske og kjølige – de lar seg vanskelig sammenligne med andre portugisiske viner.</a:t>
            </a:r>
          </a:p>
        </p:txBody>
      </p:sp>
      <p:pic>
        <p:nvPicPr>
          <p:cNvPr id="6" name="Bilde 5">
            <a:extLst>
              <a:ext uri="{FF2B5EF4-FFF2-40B4-BE49-F238E27FC236}">
                <a16:creationId xmlns:a16="http://schemas.microsoft.com/office/drawing/2014/main" id="{6DC6CFD3-B15E-E457-FF98-5E80A877E9D3}"/>
              </a:ext>
            </a:extLst>
          </p:cNvPr>
          <p:cNvPicPr>
            <a:picLocks noChangeAspect="1"/>
          </p:cNvPicPr>
          <p:nvPr/>
        </p:nvPicPr>
        <p:blipFill>
          <a:blip r:embed="rId2"/>
          <a:stretch>
            <a:fillRect/>
          </a:stretch>
        </p:blipFill>
        <p:spPr>
          <a:xfrm>
            <a:off x="8171189" y="353229"/>
            <a:ext cx="3181023" cy="2153560"/>
          </a:xfrm>
          <a:prstGeom prst="rect">
            <a:avLst/>
          </a:prstGeom>
        </p:spPr>
      </p:pic>
      <p:sp>
        <p:nvSpPr>
          <p:cNvPr id="7" name="TekstSylinder 6">
            <a:extLst>
              <a:ext uri="{FF2B5EF4-FFF2-40B4-BE49-F238E27FC236}">
                <a16:creationId xmlns:a16="http://schemas.microsoft.com/office/drawing/2014/main" id="{9E4D6472-FBD9-058C-EB55-A6BC34DE089A}"/>
              </a:ext>
            </a:extLst>
          </p:cNvPr>
          <p:cNvSpPr txBox="1"/>
          <p:nvPr/>
        </p:nvSpPr>
        <p:spPr>
          <a:xfrm>
            <a:off x="8116478" y="2495916"/>
            <a:ext cx="3355855" cy="230832"/>
          </a:xfrm>
          <a:prstGeom prst="rect">
            <a:avLst/>
          </a:prstGeom>
          <a:noFill/>
        </p:spPr>
        <p:txBody>
          <a:bodyPr wrap="square" rtlCol="0">
            <a:spAutoFit/>
          </a:bodyPr>
          <a:lstStyle/>
          <a:p>
            <a:r>
              <a:rPr lang="nb-NO" sz="900" dirty="0"/>
              <a:t>Foto: therealreview.com/2020/07/07/</a:t>
            </a:r>
            <a:r>
              <a:rPr lang="nb-NO" sz="900" dirty="0" err="1"/>
              <a:t>the</a:t>
            </a:r>
            <a:r>
              <a:rPr lang="nb-NO" sz="900" dirty="0"/>
              <a:t>-rock-star-</a:t>
            </a:r>
            <a:r>
              <a:rPr lang="nb-NO" sz="900" dirty="0" err="1"/>
              <a:t>of</a:t>
            </a:r>
            <a:r>
              <a:rPr lang="nb-NO" sz="900" dirty="0"/>
              <a:t>-</a:t>
            </a:r>
            <a:r>
              <a:rPr lang="nb-NO" sz="900" dirty="0" err="1"/>
              <a:t>portugal</a:t>
            </a:r>
            <a:r>
              <a:rPr lang="nb-NO" sz="900" dirty="0"/>
              <a:t>/</a:t>
            </a:r>
          </a:p>
        </p:txBody>
      </p:sp>
    </p:spTree>
    <p:extLst>
      <p:ext uri="{BB962C8B-B14F-4D97-AF65-F5344CB8AC3E}">
        <p14:creationId xmlns:p14="http://schemas.microsoft.com/office/powerpoint/2010/main" val="328467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4" descr="Et bilde som inneholder tekst, drikk, Glassflaske, vin&#10;&#10;KI-generert innhold kan være feil.">
            <a:extLst>
              <a:ext uri="{FF2B5EF4-FFF2-40B4-BE49-F238E27FC236}">
                <a16:creationId xmlns:a16="http://schemas.microsoft.com/office/drawing/2014/main" id="{F9B4C2DA-FC94-CBF9-E71E-A064FF6DDF39}"/>
              </a:ext>
            </a:extLst>
          </p:cNvPr>
          <p:cNvPicPr>
            <a:picLocks noGrp="1" noChangeAspect="1"/>
          </p:cNvPicPr>
          <p:nvPr>
            <p:ph sz="quarter" idx="4"/>
          </p:nvPr>
        </p:nvPicPr>
        <p:blipFill rotWithShape="1">
          <a:blip r:embed="rId2"/>
          <a:srcRect l="14382" t="4198" r="70063" b="48358"/>
          <a:stretch/>
        </p:blipFill>
        <p:spPr bwMode="auto">
          <a:xfrm>
            <a:off x="10201274" y="1389573"/>
            <a:ext cx="1514475" cy="3258628"/>
          </a:xfrm>
          <a:prstGeom prst="rect">
            <a:avLst/>
          </a:prstGeom>
          <a:ln>
            <a:noFill/>
          </a:ln>
          <a:extLst>
            <a:ext uri="{53640926-AAD7-44D8-BBD7-CCE9431645EC}">
              <a14:shadowObscured xmlns:a14="http://schemas.microsoft.com/office/drawing/2010/main"/>
            </a:ext>
          </a:extLst>
        </p:spPr>
      </p:pic>
      <p:sp>
        <p:nvSpPr>
          <p:cNvPr id="2" name="Tittel 1">
            <a:extLst>
              <a:ext uri="{FF2B5EF4-FFF2-40B4-BE49-F238E27FC236}">
                <a16:creationId xmlns:a16="http://schemas.microsoft.com/office/drawing/2014/main" id="{CC82B183-EC2B-3A95-D720-02E8F825CC9B}"/>
              </a:ext>
            </a:extLst>
          </p:cNvPr>
          <p:cNvSpPr>
            <a:spLocks noGrp="1"/>
          </p:cNvSpPr>
          <p:nvPr>
            <p:ph type="title"/>
          </p:nvPr>
        </p:nvSpPr>
        <p:spPr/>
        <p:txBody>
          <a:bodyPr/>
          <a:lstStyle/>
          <a:p>
            <a:r>
              <a:rPr lang="nb-NO" dirty="0"/>
              <a:t>Luis Seabra Xisto Ilimitado 2023</a:t>
            </a:r>
          </a:p>
        </p:txBody>
      </p:sp>
      <p:sp>
        <p:nvSpPr>
          <p:cNvPr id="3" name="Plassholder for tekst 2">
            <a:extLst>
              <a:ext uri="{FF2B5EF4-FFF2-40B4-BE49-F238E27FC236}">
                <a16:creationId xmlns:a16="http://schemas.microsoft.com/office/drawing/2014/main" id="{77C4A5D7-5E15-09AD-1ECF-ACF036878126}"/>
              </a:ext>
            </a:extLst>
          </p:cNvPr>
          <p:cNvSpPr>
            <a:spLocks noGrp="1"/>
          </p:cNvSpPr>
          <p:nvPr>
            <p:ph type="body" idx="1"/>
          </p:nvPr>
        </p:nvSpPr>
        <p:spPr>
          <a:xfrm>
            <a:off x="839787" y="1987587"/>
            <a:ext cx="10512424" cy="535000"/>
          </a:xfrm>
        </p:spPr>
        <p:txBody>
          <a:bodyPr>
            <a:normAutofit/>
          </a:bodyPr>
          <a:lstStyle/>
          <a:p>
            <a:r>
              <a:rPr lang="nb-NO" dirty="0"/>
              <a:t>Rått og ærlig!</a:t>
            </a:r>
          </a:p>
        </p:txBody>
      </p:sp>
      <p:sp>
        <p:nvSpPr>
          <p:cNvPr id="4" name="Plassholder for innhold 3">
            <a:extLst>
              <a:ext uri="{FF2B5EF4-FFF2-40B4-BE49-F238E27FC236}">
                <a16:creationId xmlns:a16="http://schemas.microsoft.com/office/drawing/2014/main" id="{733F5DA8-C4CC-2899-5462-9BCFD7194F5D}"/>
              </a:ext>
            </a:extLst>
          </p:cNvPr>
          <p:cNvSpPr>
            <a:spLocks noGrp="1"/>
          </p:cNvSpPr>
          <p:nvPr>
            <p:ph sz="half" idx="2"/>
          </p:nvPr>
        </p:nvSpPr>
        <p:spPr>
          <a:xfrm>
            <a:off x="835006" y="2795844"/>
            <a:ext cx="9444855" cy="1967773"/>
          </a:xfrm>
        </p:spPr>
        <p:txBody>
          <a:bodyPr/>
          <a:lstStyle/>
          <a:p>
            <a:r>
              <a:rPr lang="nb-NO" dirty="0"/>
              <a:t>Dufter av lime, flint og grønne epler. Steinete og konsentrert tett utgang med en spenstig syre og tørr syrlig utgang.</a:t>
            </a:r>
          </a:p>
          <a:p>
            <a:r>
              <a:rPr lang="nb-NO" dirty="0"/>
              <a:t>Passer godt til skalldyr, fisk og lyst kjøtt.</a:t>
            </a:r>
          </a:p>
        </p:txBody>
      </p:sp>
      <p:graphicFrame>
        <p:nvGraphicFramePr>
          <p:cNvPr id="8" name="Tabell 7">
            <a:extLst>
              <a:ext uri="{FF2B5EF4-FFF2-40B4-BE49-F238E27FC236}">
                <a16:creationId xmlns:a16="http://schemas.microsoft.com/office/drawing/2014/main" id="{DBFD5604-0222-4D89-C14B-90CFBB6318D7}"/>
              </a:ext>
            </a:extLst>
          </p:cNvPr>
          <p:cNvGraphicFramePr>
            <a:graphicFrameLocks noGrp="1"/>
          </p:cNvGraphicFramePr>
          <p:nvPr>
            <p:extLst>
              <p:ext uri="{D42A27DB-BD31-4B8C-83A1-F6EECF244321}">
                <p14:modId xmlns:p14="http://schemas.microsoft.com/office/powerpoint/2010/main" val="3605442599"/>
              </p:ext>
            </p:extLst>
          </p:nvPr>
        </p:nvGraphicFramePr>
        <p:xfrm>
          <a:off x="323161" y="5007848"/>
          <a:ext cx="11545677" cy="1532392"/>
        </p:xfrm>
        <a:graphic>
          <a:graphicData uri="http://schemas.openxmlformats.org/drawingml/2006/table">
            <a:tbl>
              <a:tblPr firstRow="1" bandRow="1">
                <a:tableStyleId>{5DA37D80-6434-44D0-A028-1B22A696006F}</a:tableStyleId>
              </a:tblPr>
              <a:tblGrid>
                <a:gridCol w="1077893">
                  <a:extLst>
                    <a:ext uri="{9D8B030D-6E8A-4147-A177-3AD203B41FA5}">
                      <a16:colId xmlns:a16="http://schemas.microsoft.com/office/drawing/2014/main" val="307118746"/>
                    </a:ext>
                  </a:extLst>
                </a:gridCol>
                <a:gridCol w="1586141">
                  <a:extLst>
                    <a:ext uri="{9D8B030D-6E8A-4147-A177-3AD203B41FA5}">
                      <a16:colId xmlns:a16="http://schemas.microsoft.com/office/drawing/2014/main" val="777601854"/>
                    </a:ext>
                  </a:extLst>
                </a:gridCol>
                <a:gridCol w="1591976">
                  <a:extLst>
                    <a:ext uri="{9D8B030D-6E8A-4147-A177-3AD203B41FA5}">
                      <a16:colId xmlns:a16="http://schemas.microsoft.com/office/drawing/2014/main" val="3160970998"/>
                    </a:ext>
                  </a:extLst>
                </a:gridCol>
                <a:gridCol w="1811304">
                  <a:extLst>
                    <a:ext uri="{9D8B030D-6E8A-4147-A177-3AD203B41FA5}">
                      <a16:colId xmlns:a16="http://schemas.microsoft.com/office/drawing/2014/main" val="3994281156"/>
                    </a:ext>
                  </a:extLst>
                </a:gridCol>
                <a:gridCol w="2680078">
                  <a:extLst>
                    <a:ext uri="{9D8B030D-6E8A-4147-A177-3AD203B41FA5}">
                      <a16:colId xmlns:a16="http://schemas.microsoft.com/office/drawing/2014/main" val="3232866880"/>
                    </a:ext>
                  </a:extLst>
                </a:gridCol>
                <a:gridCol w="932788">
                  <a:extLst>
                    <a:ext uri="{9D8B030D-6E8A-4147-A177-3AD203B41FA5}">
                      <a16:colId xmlns:a16="http://schemas.microsoft.com/office/drawing/2014/main" val="668969135"/>
                    </a:ext>
                  </a:extLst>
                </a:gridCol>
                <a:gridCol w="829911">
                  <a:extLst>
                    <a:ext uri="{9D8B030D-6E8A-4147-A177-3AD203B41FA5}">
                      <a16:colId xmlns:a16="http://schemas.microsoft.com/office/drawing/2014/main" val="356761665"/>
                    </a:ext>
                  </a:extLst>
                </a:gridCol>
                <a:gridCol w="1035586">
                  <a:extLst>
                    <a:ext uri="{9D8B030D-6E8A-4147-A177-3AD203B41FA5}">
                      <a16:colId xmlns:a16="http://schemas.microsoft.com/office/drawing/2014/main" val="3474196445"/>
                    </a:ext>
                  </a:extLst>
                </a:gridCol>
              </a:tblGrid>
              <a:tr h="617992">
                <a:tc>
                  <a:txBody>
                    <a:bodyPr/>
                    <a:lstStyle/>
                    <a:p>
                      <a:r>
                        <a:rPr lang="nb-NO" dirty="0"/>
                        <a:t>Land</a:t>
                      </a:r>
                    </a:p>
                  </a:txBody>
                  <a:tcPr/>
                </a:tc>
                <a:tc>
                  <a:txBody>
                    <a:bodyPr/>
                    <a:lstStyle/>
                    <a:p>
                      <a:r>
                        <a:rPr lang="nb-NO" dirty="0"/>
                        <a:t>Distrikt</a:t>
                      </a:r>
                    </a:p>
                  </a:txBody>
                  <a:tcPr/>
                </a:tc>
                <a:tc>
                  <a:txBody>
                    <a:bodyPr/>
                    <a:lstStyle/>
                    <a:p>
                      <a:r>
                        <a:rPr lang="nb-NO" dirty="0"/>
                        <a:t>Underdistrikt</a:t>
                      </a:r>
                    </a:p>
                  </a:txBody>
                  <a:tcPr/>
                </a:tc>
                <a:tc>
                  <a:txBody>
                    <a:bodyPr/>
                    <a:lstStyle/>
                    <a:p>
                      <a:r>
                        <a:rPr lang="nb-NO" dirty="0"/>
                        <a:t>Produsent</a:t>
                      </a:r>
                    </a:p>
                  </a:txBody>
                  <a:tcPr/>
                </a:tc>
                <a:tc>
                  <a:txBody>
                    <a:bodyPr/>
                    <a:lstStyle/>
                    <a:p>
                      <a:r>
                        <a:rPr lang="nb-NO" dirty="0"/>
                        <a:t>Råstoff</a:t>
                      </a:r>
                    </a:p>
                  </a:txBody>
                  <a:tcPr/>
                </a:tc>
                <a:tc>
                  <a:txBody>
                    <a:bodyPr/>
                    <a:lstStyle/>
                    <a:p>
                      <a:r>
                        <a:rPr lang="nb-NO" dirty="0"/>
                        <a:t>Sukker</a:t>
                      </a:r>
                    </a:p>
                  </a:txBody>
                  <a:tcPr/>
                </a:tc>
                <a:tc>
                  <a:txBody>
                    <a:bodyPr/>
                    <a:lstStyle/>
                    <a:p>
                      <a:r>
                        <a:rPr lang="nb-NO" dirty="0"/>
                        <a:t>Syre</a:t>
                      </a:r>
                    </a:p>
                  </a:txBody>
                  <a:tcPr/>
                </a:tc>
                <a:tc>
                  <a:txBody>
                    <a:bodyPr/>
                    <a:lstStyle/>
                    <a:p>
                      <a:r>
                        <a:rPr lang="nb-NO" dirty="0"/>
                        <a:t>Alkohol</a:t>
                      </a:r>
                    </a:p>
                  </a:txBody>
                  <a:tcPr/>
                </a:tc>
                <a:extLst>
                  <a:ext uri="{0D108BD9-81ED-4DB2-BD59-A6C34878D82A}">
                    <a16:rowId xmlns:a16="http://schemas.microsoft.com/office/drawing/2014/main" val="2286929785"/>
                  </a:ext>
                </a:extLst>
              </a:tr>
              <a:tr h="426607">
                <a:tc>
                  <a:txBody>
                    <a:bodyPr/>
                    <a:lstStyle/>
                    <a:p>
                      <a:r>
                        <a:rPr lang="nb-NO" dirty="0"/>
                        <a:t>Portugal</a:t>
                      </a:r>
                    </a:p>
                  </a:txBody>
                  <a:tcPr/>
                </a:tc>
                <a:tc>
                  <a:txBody>
                    <a:bodyPr/>
                    <a:lstStyle/>
                    <a:p>
                      <a:r>
                        <a:rPr lang="nb-NO" dirty="0"/>
                        <a:t>Douro e Porto</a:t>
                      </a:r>
                    </a:p>
                  </a:txBody>
                  <a:tcPr/>
                </a:tc>
                <a:tc>
                  <a:txBody>
                    <a:bodyPr/>
                    <a:lstStyle/>
                    <a:p>
                      <a:r>
                        <a:rPr lang="nb-NO" dirty="0"/>
                        <a:t>Crémant de Bourgogne</a:t>
                      </a:r>
                    </a:p>
                  </a:txBody>
                  <a:tcPr/>
                </a:tc>
                <a:tc>
                  <a:txBody>
                    <a:bodyPr/>
                    <a:lstStyle/>
                    <a:p>
                      <a:r>
                        <a:rPr lang="nb-NO" dirty="0"/>
                        <a:t>Luis Seabra </a:t>
                      </a:r>
                      <a:r>
                        <a:rPr lang="nb-NO" dirty="0" err="1"/>
                        <a:t>Vinhos</a:t>
                      </a:r>
                      <a:endParaRPr lang="nb-NO" dirty="0"/>
                    </a:p>
                  </a:txBody>
                  <a:tcPr/>
                </a:tc>
                <a:tc>
                  <a:txBody>
                    <a:bodyPr/>
                    <a:lstStyle/>
                    <a:p>
                      <a:r>
                        <a:rPr lang="pt-BR" dirty="0"/>
                        <a:t>Gouveio 10 %, Rabigato 75 %, Viosinho 5 % og Côdega do Larinho 5 %</a:t>
                      </a:r>
                      <a:endParaRPr lang="nb-NO" dirty="0"/>
                    </a:p>
                  </a:txBody>
                  <a:tcPr/>
                </a:tc>
                <a:tc>
                  <a:txBody>
                    <a:bodyPr/>
                    <a:lstStyle/>
                    <a:p>
                      <a:r>
                        <a:rPr lang="nb-NO" dirty="0"/>
                        <a:t>&lt; 3 g/l</a:t>
                      </a:r>
                    </a:p>
                  </a:txBody>
                  <a:tcPr/>
                </a:tc>
                <a:tc>
                  <a:txBody>
                    <a:bodyPr/>
                    <a:lstStyle/>
                    <a:p>
                      <a:r>
                        <a:rPr lang="nb-NO" dirty="0"/>
                        <a:t>5,7 g/l</a:t>
                      </a:r>
                    </a:p>
                  </a:txBody>
                  <a:tcPr/>
                </a:tc>
                <a:tc>
                  <a:txBody>
                    <a:bodyPr/>
                    <a:lstStyle/>
                    <a:p>
                      <a:r>
                        <a:rPr lang="nb-NO" dirty="0"/>
                        <a:t>12,5 %</a:t>
                      </a:r>
                    </a:p>
                  </a:txBody>
                  <a:tcPr/>
                </a:tc>
                <a:extLst>
                  <a:ext uri="{0D108BD9-81ED-4DB2-BD59-A6C34878D82A}">
                    <a16:rowId xmlns:a16="http://schemas.microsoft.com/office/drawing/2014/main" val="3223422609"/>
                  </a:ext>
                </a:extLst>
              </a:tr>
            </a:tbl>
          </a:graphicData>
        </a:graphic>
      </p:graphicFrame>
      <p:sp>
        <p:nvSpPr>
          <p:cNvPr id="5" name="TekstSylinder 4">
            <a:extLst>
              <a:ext uri="{FF2B5EF4-FFF2-40B4-BE49-F238E27FC236}">
                <a16:creationId xmlns:a16="http://schemas.microsoft.com/office/drawing/2014/main" id="{76BD262C-127B-33ED-97D3-D82644A4BD41}"/>
              </a:ext>
            </a:extLst>
          </p:cNvPr>
          <p:cNvSpPr txBox="1"/>
          <p:nvPr/>
        </p:nvSpPr>
        <p:spPr>
          <a:xfrm>
            <a:off x="10358449" y="4648201"/>
            <a:ext cx="1200123" cy="230832"/>
          </a:xfrm>
          <a:prstGeom prst="rect">
            <a:avLst/>
          </a:prstGeom>
          <a:noFill/>
        </p:spPr>
        <p:txBody>
          <a:bodyPr wrap="square" rtlCol="0">
            <a:spAutoFit/>
          </a:bodyPr>
          <a:lstStyle/>
          <a:p>
            <a:r>
              <a:rPr lang="nb-NO" sz="900" dirty="0"/>
              <a:t>Foto: Vinmonopolet</a:t>
            </a:r>
          </a:p>
        </p:txBody>
      </p:sp>
    </p:spTree>
    <p:extLst>
      <p:ext uri="{BB962C8B-B14F-4D97-AF65-F5344CB8AC3E}">
        <p14:creationId xmlns:p14="http://schemas.microsoft.com/office/powerpoint/2010/main" val="4290590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F2BD1-99F5-E055-8DFE-F8013DEFF116}"/>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A5DB5B87-1262-3477-0F24-ACABD0518187}"/>
              </a:ext>
            </a:extLst>
          </p:cNvPr>
          <p:cNvSpPr>
            <a:spLocks noGrp="1"/>
          </p:cNvSpPr>
          <p:nvPr>
            <p:ph type="title"/>
          </p:nvPr>
        </p:nvSpPr>
        <p:spPr/>
        <p:txBody>
          <a:bodyPr/>
          <a:lstStyle/>
          <a:p>
            <a:r>
              <a:rPr lang="nb-NO" dirty="0" err="1"/>
              <a:t>Cantina</a:t>
            </a:r>
            <a:r>
              <a:rPr lang="nb-NO" dirty="0"/>
              <a:t> </a:t>
            </a:r>
            <a:r>
              <a:rPr lang="nb-NO" dirty="0" err="1"/>
              <a:t>Kellerei</a:t>
            </a:r>
            <a:endParaRPr lang="nb-NO" dirty="0"/>
          </a:p>
        </p:txBody>
      </p:sp>
      <p:sp>
        <p:nvSpPr>
          <p:cNvPr id="3" name="Plassholder for tekst 2">
            <a:extLst>
              <a:ext uri="{FF2B5EF4-FFF2-40B4-BE49-F238E27FC236}">
                <a16:creationId xmlns:a16="http://schemas.microsoft.com/office/drawing/2014/main" id="{FBDCB165-2E4D-0975-9688-8B7A66B409EC}"/>
              </a:ext>
            </a:extLst>
          </p:cNvPr>
          <p:cNvSpPr>
            <a:spLocks noGrp="1"/>
          </p:cNvSpPr>
          <p:nvPr>
            <p:ph type="body" idx="1"/>
          </p:nvPr>
        </p:nvSpPr>
        <p:spPr>
          <a:xfrm>
            <a:off x="839788" y="1362541"/>
            <a:ext cx="10512424" cy="556532"/>
          </a:xfrm>
        </p:spPr>
        <p:txBody>
          <a:bodyPr/>
          <a:lstStyle/>
          <a:p>
            <a:r>
              <a:rPr lang="nb-NO" dirty="0"/>
              <a:t>Romerne byttet ut amforaene med eikefatet!</a:t>
            </a:r>
          </a:p>
        </p:txBody>
      </p:sp>
      <p:sp>
        <p:nvSpPr>
          <p:cNvPr id="4" name="Plassholder for innhold 3">
            <a:extLst>
              <a:ext uri="{FF2B5EF4-FFF2-40B4-BE49-F238E27FC236}">
                <a16:creationId xmlns:a16="http://schemas.microsoft.com/office/drawing/2014/main" id="{7CDC07FD-5F0B-D6DB-8AEF-45248E0BD364}"/>
              </a:ext>
            </a:extLst>
          </p:cNvPr>
          <p:cNvSpPr>
            <a:spLocks noGrp="1"/>
          </p:cNvSpPr>
          <p:nvPr>
            <p:ph sz="half" idx="2"/>
          </p:nvPr>
        </p:nvSpPr>
        <p:spPr>
          <a:xfrm>
            <a:off x="763588" y="4308049"/>
            <a:ext cx="9991498" cy="2228808"/>
          </a:xfrm>
        </p:spPr>
        <p:txBody>
          <a:bodyPr>
            <a:normAutofit fontScale="77500" lnSpcReduction="20000"/>
          </a:bodyPr>
          <a:lstStyle/>
          <a:p>
            <a:r>
              <a:rPr lang="nb-NO" dirty="0" err="1"/>
              <a:t>Cantina</a:t>
            </a:r>
            <a:r>
              <a:rPr lang="nb-NO" dirty="0"/>
              <a:t> Kaltern ble etablert i 1900 og er det fremste vinkooperativet i Alto Adige. </a:t>
            </a:r>
          </a:p>
          <a:p>
            <a:r>
              <a:rPr lang="nb-NO" dirty="0"/>
              <a:t>De er spesialister på viner produsert ved bredden på innsjøen </a:t>
            </a:r>
            <a:r>
              <a:rPr lang="nb-NO" dirty="0" err="1"/>
              <a:t>Kalteren</a:t>
            </a:r>
            <a:r>
              <a:rPr lang="nb-NO" dirty="0"/>
              <a:t>. </a:t>
            </a:r>
          </a:p>
          <a:p>
            <a:r>
              <a:rPr lang="nb-NO" dirty="0" err="1"/>
              <a:t>Cantina</a:t>
            </a:r>
            <a:r>
              <a:rPr lang="nb-NO" dirty="0"/>
              <a:t> </a:t>
            </a:r>
            <a:r>
              <a:rPr lang="nb-NO" dirty="0" err="1"/>
              <a:t>Kalteren</a:t>
            </a:r>
            <a:r>
              <a:rPr lang="nb-NO" dirty="0"/>
              <a:t> kooperativet representerer hele landsbyen. </a:t>
            </a:r>
          </a:p>
          <a:p>
            <a:r>
              <a:rPr lang="nb-NO" dirty="0"/>
              <a:t>Livet i landsbyen </a:t>
            </a:r>
            <a:r>
              <a:rPr lang="nb-NO" dirty="0" err="1"/>
              <a:t>Kalteren</a:t>
            </a:r>
            <a:r>
              <a:rPr lang="nb-NO" dirty="0"/>
              <a:t>, dreier seg om vin. Vinelskere og kjennere fra fjern og nær kjenner dette spesielle hjørnet i vinverdenen fordi </a:t>
            </a:r>
            <a:r>
              <a:rPr lang="nb-NO" dirty="0" err="1"/>
              <a:t>Cantina</a:t>
            </a:r>
            <a:r>
              <a:rPr lang="nb-NO" dirty="0"/>
              <a:t> Kaltern og deres 650 medlemmer er kjent for at de gjennomgående produserer kvalitetsvin.</a:t>
            </a:r>
          </a:p>
        </p:txBody>
      </p:sp>
      <p:pic>
        <p:nvPicPr>
          <p:cNvPr id="8" name="Bilde 7">
            <a:extLst>
              <a:ext uri="{FF2B5EF4-FFF2-40B4-BE49-F238E27FC236}">
                <a16:creationId xmlns:a16="http://schemas.microsoft.com/office/drawing/2014/main" id="{27E5CF11-0B42-2ACB-5457-166A44F218E9}"/>
              </a:ext>
            </a:extLst>
          </p:cNvPr>
          <p:cNvPicPr>
            <a:picLocks noChangeAspect="1"/>
          </p:cNvPicPr>
          <p:nvPr/>
        </p:nvPicPr>
        <p:blipFill>
          <a:blip r:embed="rId2"/>
          <a:stretch>
            <a:fillRect/>
          </a:stretch>
        </p:blipFill>
        <p:spPr>
          <a:xfrm>
            <a:off x="2351504" y="2275524"/>
            <a:ext cx="6815665" cy="1493300"/>
          </a:xfrm>
          <a:prstGeom prst="rect">
            <a:avLst/>
          </a:prstGeom>
        </p:spPr>
      </p:pic>
      <p:sp>
        <p:nvSpPr>
          <p:cNvPr id="5" name="TekstSylinder 4">
            <a:extLst>
              <a:ext uri="{FF2B5EF4-FFF2-40B4-BE49-F238E27FC236}">
                <a16:creationId xmlns:a16="http://schemas.microsoft.com/office/drawing/2014/main" id="{3E878056-E872-422C-7693-A70B791ABE2F}"/>
              </a:ext>
            </a:extLst>
          </p:cNvPr>
          <p:cNvSpPr txBox="1"/>
          <p:nvPr/>
        </p:nvSpPr>
        <p:spPr>
          <a:xfrm>
            <a:off x="7529193" y="3776938"/>
            <a:ext cx="1637976" cy="369332"/>
          </a:xfrm>
          <a:prstGeom prst="rect">
            <a:avLst/>
          </a:prstGeom>
          <a:noFill/>
        </p:spPr>
        <p:txBody>
          <a:bodyPr wrap="square" rtlCol="0">
            <a:spAutoFit/>
          </a:bodyPr>
          <a:lstStyle/>
          <a:p>
            <a:r>
              <a:rPr lang="nb-NO" sz="900" dirty="0"/>
              <a:t>Foto: kellereikaltern.com/en/</a:t>
            </a:r>
          </a:p>
          <a:p>
            <a:endParaRPr lang="nb-NO" sz="900" dirty="0"/>
          </a:p>
        </p:txBody>
      </p:sp>
    </p:spTree>
    <p:extLst>
      <p:ext uri="{BB962C8B-B14F-4D97-AF65-F5344CB8AC3E}">
        <p14:creationId xmlns:p14="http://schemas.microsoft.com/office/powerpoint/2010/main" val="3743148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7740E3-FB9E-415F-B791-8E54E0B4486B}"/>
              </a:ext>
            </a:extLst>
          </p:cNvPr>
          <p:cNvSpPr>
            <a:spLocks noGrp="1"/>
          </p:cNvSpPr>
          <p:nvPr>
            <p:ph type="title"/>
          </p:nvPr>
        </p:nvSpPr>
        <p:spPr/>
        <p:txBody>
          <a:bodyPr/>
          <a:lstStyle/>
          <a:p>
            <a:r>
              <a:rPr lang="nb-NO" dirty="0"/>
              <a:t>Kaltern Alto Adige Edelvernatsch 2024</a:t>
            </a:r>
          </a:p>
        </p:txBody>
      </p:sp>
      <p:sp>
        <p:nvSpPr>
          <p:cNvPr id="3" name="Plassholder for tekst 2">
            <a:extLst>
              <a:ext uri="{FF2B5EF4-FFF2-40B4-BE49-F238E27FC236}">
                <a16:creationId xmlns:a16="http://schemas.microsoft.com/office/drawing/2014/main" id="{1D967DB4-ACCD-6F5C-F641-F475608B9CAF}"/>
              </a:ext>
            </a:extLst>
          </p:cNvPr>
          <p:cNvSpPr>
            <a:spLocks noGrp="1"/>
          </p:cNvSpPr>
          <p:nvPr>
            <p:ph type="body" idx="1"/>
          </p:nvPr>
        </p:nvSpPr>
        <p:spPr>
          <a:xfrm>
            <a:off x="839787" y="1690688"/>
            <a:ext cx="5157787" cy="647995"/>
          </a:xfrm>
        </p:spPr>
        <p:txBody>
          <a:bodyPr/>
          <a:lstStyle/>
          <a:p>
            <a:r>
              <a:rPr lang="nb-NO" dirty="0"/>
              <a:t>Spennende aromaer!</a:t>
            </a:r>
          </a:p>
        </p:txBody>
      </p:sp>
      <p:sp>
        <p:nvSpPr>
          <p:cNvPr id="4" name="Plassholder for innhold 3">
            <a:extLst>
              <a:ext uri="{FF2B5EF4-FFF2-40B4-BE49-F238E27FC236}">
                <a16:creationId xmlns:a16="http://schemas.microsoft.com/office/drawing/2014/main" id="{2791A83F-3110-2E74-A547-E9B39227790D}"/>
              </a:ext>
            </a:extLst>
          </p:cNvPr>
          <p:cNvSpPr>
            <a:spLocks noGrp="1"/>
          </p:cNvSpPr>
          <p:nvPr>
            <p:ph sz="half" idx="2"/>
          </p:nvPr>
        </p:nvSpPr>
        <p:spPr>
          <a:xfrm>
            <a:off x="839787" y="2505075"/>
            <a:ext cx="9312881" cy="2384728"/>
          </a:xfrm>
        </p:spPr>
        <p:txBody>
          <a:bodyPr/>
          <a:lstStyle/>
          <a:p>
            <a:r>
              <a:rPr lang="nb-NO" dirty="0"/>
              <a:t>Krydret på duft med innslag av jordbær, kirsebær, plomme og litt lakris og urter. Fersk, bløt og sødmefull bærfrukt på smak med lett grep ut i en søtlig og lun ettersmak.</a:t>
            </a:r>
          </a:p>
          <a:p>
            <a:r>
              <a:rPr lang="nb-NO" dirty="0"/>
              <a:t>Passer til lyst kjøtt, storfe, lam og sau.</a:t>
            </a:r>
          </a:p>
        </p:txBody>
      </p:sp>
      <p:pic>
        <p:nvPicPr>
          <p:cNvPr id="7" name="Plassholder for innhold 4" descr="Et bilde som inneholder tekst, drikk, Glassflaske, vin&#10;&#10;KI-generert innhold kan være feil.">
            <a:extLst>
              <a:ext uri="{FF2B5EF4-FFF2-40B4-BE49-F238E27FC236}">
                <a16:creationId xmlns:a16="http://schemas.microsoft.com/office/drawing/2014/main" id="{F8667FB5-72F7-2EC6-3FC3-C33361C25404}"/>
              </a:ext>
            </a:extLst>
          </p:cNvPr>
          <p:cNvPicPr>
            <a:picLocks noGrp="1" noChangeAspect="1"/>
          </p:cNvPicPr>
          <p:nvPr>
            <p:ph sz="quarter" idx="4"/>
          </p:nvPr>
        </p:nvPicPr>
        <p:blipFill rotWithShape="1">
          <a:blip r:embed="rId2"/>
          <a:srcRect l="13744" r="68835" b="39985"/>
          <a:stretch/>
        </p:blipFill>
        <p:spPr bwMode="auto">
          <a:xfrm>
            <a:off x="10089800" y="1579529"/>
            <a:ext cx="1555028" cy="3310274"/>
          </a:xfrm>
          <a:prstGeom prst="rect">
            <a:avLst/>
          </a:prstGeom>
          <a:ln>
            <a:noFill/>
          </a:ln>
          <a:extLst>
            <a:ext uri="{53640926-AAD7-44D8-BBD7-CCE9431645EC}">
              <a14:shadowObscured xmlns:a14="http://schemas.microsoft.com/office/drawing/2010/main"/>
            </a:ext>
          </a:extLst>
        </p:spPr>
      </p:pic>
      <p:graphicFrame>
        <p:nvGraphicFramePr>
          <p:cNvPr id="8" name="Tabell 7">
            <a:extLst>
              <a:ext uri="{FF2B5EF4-FFF2-40B4-BE49-F238E27FC236}">
                <a16:creationId xmlns:a16="http://schemas.microsoft.com/office/drawing/2014/main" id="{B581A9AC-30C3-63E7-ABD8-CF45A5A2D486}"/>
              </a:ext>
            </a:extLst>
          </p:cNvPr>
          <p:cNvGraphicFramePr>
            <a:graphicFrameLocks noGrp="1"/>
          </p:cNvGraphicFramePr>
          <p:nvPr>
            <p:extLst>
              <p:ext uri="{D42A27DB-BD31-4B8C-83A1-F6EECF244321}">
                <p14:modId xmlns:p14="http://schemas.microsoft.com/office/powerpoint/2010/main" val="3025348299"/>
              </p:ext>
            </p:extLst>
          </p:nvPr>
        </p:nvGraphicFramePr>
        <p:xfrm>
          <a:off x="517793" y="5176837"/>
          <a:ext cx="11127035" cy="1258072"/>
        </p:xfrm>
        <a:graphic>
          <a:graphicData uri="http://schemas.openxmlformats.org/drawingml/2006/table">
            <a:tbl>
              <a:tblPr firstRow="1" bandRow="1">
                <a:tableStyleId>{5DA37D80-6434-44D0-A028-1B22A696006F}</a:tableStyleId>
              </a:tblPr>
              <a:tblGrid>
                <a:gridCol w="855929">
                  <a:extLst>
                    <a:ext uri="{9D8B030D-6E8A-4147-A177-3AD203B41FA5}">
                      <a16:colId xmlns:a16="http://schemas.microsoft.com/office/drawing/2014/main" val="307118746"/>
                    </a:ext>
                  </a:extLst>
                </a:gridCol>
                <a:gridCol w="2204916">
                  <a:extLst>
                    <a:ext uri="{9D8B030D-6E8A-4147-A177-3AD203B41FA5}">
                      <a16:colId xmlns:a16="http://schemas.microsoft.com/office/drawing/2014/main" val="777601854"/>
                    </a:ext>
                  </a:extLst>
                </a:gridCol>
                <a:gridCol w="1571709">
                  <a:extLst>
                    <a:ext uri="{9D8B030D-6E8A-4147-A177-3AD203B41FA5}">
                      <a16:colId xmlns:a16="http://schemas.microsoft.com/office/drawing/2014/main" val="3160970998"/>
                    </a:ext>
                  </a:extLst>
                </a:gridCol>
                <a:gridCol w="1854390">
                  <a:extLst>
                    <a:ext uri="{9D8B030D-6E8A-4147-A177-3AD203B41FA5}">
                      <a16:colId xmlns:a16="http://schemas.microsoft.com/office/drawing/2014/main" val="3994281156"/>
                    </a:ext>
                  </a:extLst>
                </a:gridCol>
                <a:gridCol w="1775239">
                  <a:extLst>
                    <a:ext uri="{9D8B030D-6E8A-4147-A177-3AD203B41FA5}">
                      <a16:colId xmlns:a16="http://schemas.microsoft.com/office/drawing/2014/main" val="3232866880"/>
                    </a:ext>
                  </a:extLst>
                </a:gridCol>
                <a:gridCol w="995039">
                  <a:extLst>
                    <a:ext uri="{9D8B030D-6E8A-4147-A177-3AD203B41FA5}">
                      <a16:colId xmlns:a16="http://schemas.microsoft.com/office/drawing/2014/main" val="668969135"/>
                    </a:ext>
                  </a:extLst>
                </a:gridCol>
                <a:gridCol w="852158">
                  <a:extLst>
                    <a:ext uri="{9D8B030D-6E8A-4147-A177-3AD203B41FA5}">
                      <a16:colId xmlns:a16="http://schemas.microsoft.com/office/drawing/2014/main" val="356761665"/>
                    </a:ext>
                  </a:extLst>
                </a:gridCol>
                <a:gridCol w="1017655">
                  <a:extLst>
                    <a:ext uri="{9D8B030D-6E8A-4147-A177-3AD203B41FA5}">
                      <a16:colId xmlns:a16="http://schemas.microsoft.com/office/drawing/2014/main" val="3474196445"/>
                    </a:ext>
                  </a:extLst>
                </a:gridCol>
              </a:tblGrid>
              <a:tr h="617992">
                <a:tc>
                  <a:txBody>
                    <a:bodyPr/>
                    <a:lstStyle/>
                    <a:p>
                      <a:r>
                        <a:rPr lang="nb-NO" dirty="0"/>
                        <a:t>Land</a:t>
                      </a:r>
                    </a:p>
                  </a:txBody>
                  <a:tcPr/>
                </a:tc>
                <a:tc>
                  <a:txBody>
                    <a:bodyPr/>
                    <a:lstStyle/>
                    <a:p>
                      <a:r>
                        <a:rPr lang="nb-NO" dirty="0"/>
                        <a:t>Distrikt</a:t>
                      </a:r>
                    </a:p>
                  </a:txBody>
                  <a:tcPr/>
                </a:tc>
                <a:tc>
                  <a:txBody>
                    <a:bodyPr/>
                    <a:lstStyle/>
                    <a:p>
                      <a:r>
                        <a:rPr lang="nb-NO" dirty="0"/>
                        <a:t>Underdistrikt</a:t>
                      </a:r>
                    </a:p>
                  </a:txBody>
                  <a:tcPr/>
                </a:tc>
                <a:tc>
                  <a:txBody>
                    <a:bodyPr/>
                    <a:lstStyle/>
                    <a:p>
                      <a:r>
                        <a:rPr lang="nb-NO" dirty="0"/>
                        <a:t>Produsent</a:t>
                      </a:r>
                    </a:p>
                  </a:txBody>
                  <a:tcPr/>
                </a:tc>
                <a:tc>
                  <a:txBody>
                    <a:bodyPr/>
                    <a:lstStyle/>
                    <a:p>
                      <a:r>
                        <a:rPr lang="nb-NO" dirty="0"/>
                        <a:t>Råstoff</a:t>
                      </a:r>
                    </a:p>
                  </a:txBody>
                  <a:tcPr/>
                </a:tc>
                <a:tc>
                  <a:txBody>
                    <a:bodyPr/>
                    <a:lstStyle/>
                    <a:p>
                      <a:r>
                        <a:rPr lang="nb-NO" dirty="0"/>
                        <a:t>Sukker</a:t>
                      </a:r>
                    </a:p>
                  </a:txBody>
                  <a:tcPr/>
                </a:tc>
                <a:tc>
                  <a:txBody>
                    <a:bodyPr/>
                    <a:lstStyle/>
                    <a:p>
                      <a:r>
                        <a:rPr lang="nb-NO" dirty="0"/>
                        <a:t>Syre</a:t>
                      </a:r>
                    </a:p>
                  </a:txBody>
                  <a:tcPr/>
                </a:tc>
                <a:tc>
                  <a:txBody>
                    <a:bodyPr/>
                    <a:lstStyle/>
                    <a:p>
                      <a:r>
                        <a:rPr lang="nb-NO" dirty="0"/>
                        <a:t>Alkohol</a:t>
                      </a:r>
                    </a:p>
                  </a:txBody>
                  <a:tcPr/>
                </a:tc>
                <a:extLst>
                  <a:ext uri="{0D108BD9-81ED-4DB2-BD59-A6C34878D82A}">
                    <a16:rowId xmlns:a16="http://schemas.microsoft.com/office/drawing/2014/main" val="2286929785"/>
                  </a:ext>
                </a:extLst>
              </a:tr>
              <a:tr h="426607">
                <a:tc>
                  <a:txBody>
                    <a:bodyPr/>
                    <a:lstStyle/>
                    <a:p>
                      <a:r>
                        <a:rPr lang="nb-NO" dirty="0"/>
                        <a:t>Italia</a:t>
                      </a:r>
                    </a:p>
                  </a:txBody>
                  <a:tcPr/>
                </a:tc>
                <a:tc>
                  <a:txBody>
                    <a:bodyPr/>
                    <a:lstStyle/>
                    <a:p>
                      <a:r>
                        <a:rPr lang="nb-NO" dirty="0"/>
                        <a:t>Trentino-Alto Adige</a:t>
                      </a:r>
                    </a:p>
                  </a:txBody>
                  <a:tcPr/>
                </a:tc>
                <a:tc>
                  <a:txBody>
                    <a:bodyPr/>
                    <a:lstStyle/>
                    <a:p>
                      <a:r>
                        <a:rPr lang="nb-NO" dirty="0"/>
                        <a:t>Alto Adige (</a:t>
                      </a:r>
                      <a:r>
                        <a:rPr lang="nb-NO" dirty="0" err="1"/>
                        <a:t>Südtirol</a:t>
                      </a:r>
                      <a:r>
                        <a:rPr lang="nb-NO" dirty="0"/>
                        <a:t>)</a:t>
                      </a:r>
                    </a:p>
                  </a:txBody>
                  <a:tcPr/>
                </a:tc>
                <a:tc>
                  <a:txBody>
                    <a:bodyPr/>
                    <a:lstStyle/>
                    <a:p>
                      <a:r>
                        <a:rPr lang="nb-NO" dirty="0" err="1"/>
                        <a:t>Kellerei</a:t>
                      </a:r>
                      <a:r>
                        <a:rPr lang="nb-NO" dirty="0"/>
                        <a:t> Kaltern</a:t>
                      </a:r>
                    </a:p>
                  </a:txBody>
                  <a:tcPr/>
                </a:tc>
                <a:tc>
                  <a:txBody>
                    <a:bodyPr/>
                    <a:lstStyle/>
                    <a:p>
                      <a:r>
                        <a:rPr lang="nb-NO" dirty="0" err="1"/>
                        <a:t>Schiava</a:t>
                      </a:r>
                      <a:r>
                        <a:rPr lang="nb-NO" dirty="0"/>
                        <a:t> 100 %</a:t>
                      </a:r>
                    </a:p>
                  </a:txBody>
                  <a:tcPr/>
                </a:tc>
                <a:tc>
                  <a:txBody>
                    <a:bodyPr/>
                    <a:lstStyle/>
                    <a:p>
                      <a:r>
                        <a:rPr lang="nb-NO" dirty="0"/>
                        <a:t>&lt; 3 g/l</a:t>
                      </a:r>
                    </a:p>
                  </a:txBody>
                  <a:tcPr/>
                </a:tc>
                <a:tc>
                  <a:txBody>
                    <a:bodyPr/>
                    <a:lstStyle/>
                    <a:p>
                      <a:r>
                        <a:rPr lang="nb-NO" dirty="0"/>
                        <a:t>4,6 g/l</a:t>
                      </a:r>
                    </a:p>
                  </a:txBody>
                  <a:tcPr/>
                </a:tc>
                <a:tc>
                  <a:txBody>
                    <a:bodyPr/>
                    <a:lstStyle/>
                    <a:p>
                      <a:r>
                        <a:rPr lang="nb-NO" dirty="0"/>
                        <a:t>13 %</a:t>
                      </a:r>
                    </a:p>
                  </a:txBody>
                  <a:tcPr/>
                </a:tc>
                <a:extLst>
                  <a:ext uri="{0D108BD9-81ED-4DB2-BD59-A6C34878D82A}">
                    <a16:rowId xmlns:a16="http://schemas.microsoft.com/office/drawing/2014/main" val="3223422609"/>
                  </a:ext>
                </a:extLst>
              </a:tr>
            </a:tbl>
          </a:graphicData>
        </a:graphic>
      </p:graphicFrame>
      <p:sp>
        <p:nvSpPr>
          <p:cNvPr id="5" name="TekstSylinder 4">
            <a:extLst>
              <a:ext uri="{FF2B5EF4-FFF2-40B4-BE49-F238E27FC236}">
                <a16:creationId xmlns:a16="http://schemas.microsoft.com/office/drawing/2014/main" id="{E30D4D43-7766-62DD-8E93-78588B933498}"/>
              </a:ext>
            </a:extLst>
          </p:cNvPr>
          <p:cNvSpPr txBox="1"/>
          <p:nvPr/>
        </p:nvSpPr>
        <p:spPr>
          <a:xfrm>
            <a:off x="10316513" y="4816814"/>
            <a:ext cx="1200123" cy="230832"/>
          </a:xfrm>
          <a:prstGeom prst="rect">
            <a:avLst/>
          </a:prstGeom>
          <a:noFill/>
        </p:spPr>
        <p:txBody>
          <a:bodyPr wrap="square" rtlCol="0">
            <a:spAutoFit/>
          </a:bodyPr>
          <a:lstStyle/>
          <a:p>
            <a:r>
              <a:rPr lang="nb-NO" sz="900" dirty="0"/>
              <a:t>Foto: Vinmonopolet</a:t>
            </a:r>
          </a:p>
        </p:txBody>
      </p:sp>
    </p:spTree>
    <p:extLst>
      <p:ext uri="{BB962C8B-B14F-4D97-AF65-F5344CB8AC3E}">
        <p14:creationId xmlns:p14="http://schemas.microsoft.com/office/powerpoint/2010/main" val="2135531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DAFDA-340E-97A6-C5CA-B4EE46F7601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AB32CC5F-3296-A48D-C977-F8F42A5B54EF}"/>
              </a:ext>
            </a:extLst>
          </p:cNvPr>
          <p:cNvSpPr>
            <a:spLocks noGrp="1"/>
          </p:cNvSpPr>
          <p:nvPr>
            <p:ph type="title"/>
          </p:nvPr>
        </p:nvSpPr>
        <p:spPr/>
        <p:txBody>
          <a:bodyPr/>
          <a:lstStyle/>
          <a:p>
            <a:r>
              <a:rPr lang="fr-FR" dirty="0"/>
              <a:t>Louis og Quintinn Modat</a:t>
            </a:r>
            <a:endParaRPr lang="nb-NO" dirty="0"/>
          </a:p>
        </p:txBody>
      </p:sp>
      <p:sp>
        <p:nvSpPr>
          <p:cNvPr id="3" name="Plassholder for tekst 2">
            <a:extLst>
              <a:ext uri="{FF2B5EF4-FFF2-40B4-BE49-F238E27FC236}">
                <a16:creationId xmlns:a16="http://schemas.microsoft.com/office/drawing/2014/main" id="{1616AE35-3E9C-3171-9E6B-4E29155E0B83}"/>
              </a:ext>
            </a:extLst>
          </p:cNvPr>
          <p:cNvSpPr>
            <a:spLocks noGrp="1"/>
          </p:cNvSpPr>
          <p:nvPr>
            <p:ph type="body" idx="1"/>
          </p:nvPr>
        </p:nvSpPr>
        <p:spPr>
          <a:xfrm>
            <a:off x="842964" y="2385344"/>
            <a:ext cx="10512424" cy="823912"/>
          </a:xfrm>
        </p:spPr>
        <p:txBody>
          <a:bodyPr/>
          <a:lstStyle/>
          <a:p>
            <a:r>
              <a:rPr lang="nb-NO" dirty="0"/>
              <a:t> Entusiastiske vindyrkere, brødrene Louis og Quentin Modat</a:t>
            </a:r>
          </a:p>
        </p:txBody>
      </p:sp>
      <p:sp>
        <p:nvSpPr>
          <p:cNvPr id="4" name="Plassholder for innhold 3">
            <a:extLst>
              <a:ext uri="{FF2B5EF4-FFF2-40B4-BE49-F238E27FC236}">
                <a16:creationId xmlns:a16="http://schemas.microsoft.com/office/drawing/2014/main" id="{A161F810-21ED-2726-8D24-7AFAA5075A03}"/>
              </a:ext>
            </a:extLst>
          </p:cNvPr>
          <p:cNvSpPr>
            <a:spLocks noGrp="1"/>
          </p:cNvSpPr>
          <p:nvPr>
            <p:ph sz="half" idx="2"/>
          </p:nvPr>
        </p:nvSpPr>
        <p:spPr>
          <a:xfrm>
            <a:off x="839788" y="3397781"/>
            <a:ext cx="10668261" cy="2791882"/>
          </a:xfrm>
        </p:spPr>
        <p:txBody>
          <a:bodyPr>
            <a:normAutofit fontScale="92500" lnSpcReduction="20000"/>
          </a:bodyPr>
          <a:lstStyle/>
          <a:p>
            <a:r>
              <a:rPr lang="nb-NO" dirty="0" err="1"/>
              <a:t>Domaine</a:t>
            </a:r>
            <a:r>
              <a:rPr lang="nb-NO" dirty="0"/>
              <a:t> Modat er en familiebedrift og drives i dag av brødrene, Louis og Quentin Modat. </a:t>
            </a:r>
          </a:p>
          <a:p>
            <a:r>
              <a:rPr lang="nb-NO" dirty="0"/>
              <a:t>De bosatte seg i 2007, i landsbyen </a:t>
            </a:r>
            <a:r>
              <a:rPr lang="nb-NO" dirty="0" err="1"/>
              <a:t>Cassagnes</a:t>
            </a:r>
            <a:r>
              <a:rPr lang="nb-NO" dirty="0"/>
              <a:t>. </a:t>
            </a:r>
          </a:p>
          <a:p>
            <a:r>
              <a:rPr lang="nb-NO" dirty="0"/>
              <a:t>Området har svært gode forhold for vindyrking. Rundt halvparten av vinstokkene her er 80-115 år gamle og ligger 400 </a:t>
            </a:r>
            <a:r>
              <a:rPr lang="nb-NO" dirty="0" err="1"/>
              <a:t>moh</a:t>
            </a:r>
            <a:r>
              <a:rPr lang="nb-NO" dirty="0"/>
              <a:t>, i </a:t>
            </a:r>
            <a:r>
              <a:rPr lang="nb-NO" dirty="0" err="1"/>
              <a:t>Agly</a:t>
            </a:r>
            <a:r>
              <a:rPr lang="nb-NO" dirty="0"/>
              <a:t> dalen. </a:t>
            </a:r>
          </a:p>
          <a:p>
            <a:r>
              <a:rPr lang="nb-NO" dirty="0"/>
              <a:t>De dyrker organiske og biodynamiske druer.</a:t>
            </a:r>
          </a:p>
          <a:p>
            <a:r>
              <a:rPr lang="nb-NO" dirty="0"/>
              <a:t>De er både på Facebook og Instagram, </a:t>
            </a:r>
            <a:r>
              <a:rPr lang="nb-NO" dirty="0" err="1"/>
              <a:t>Domaine</a:t>
            </a:r>
            <a:r>
              <a:rPr lang="nb-NO" dirty="0"/>
              <a:t> Modat.</a:t>
            </a:r>
          </a:p>
        </p:txBody>
      </p:sp>
      <p:pic>
        <p:nvPicPr>
          <p:cNvPr id="7" name="Bilde 6">
            <a:extLst>
              <a:ext uri="{FF2B5EF4-FFF2-40B4-BE49-F238E27FC236}">
                <a16:creationId xmlns:a16="http://schemas.microsoft.com/office/drawing/2014/main" id="{7F6C3A02-CC16-8E89-0A3E-A68D8A8D4A5F}"/>
              </a:ext>
            </a:extLst>
          </p:cNvPr>
          <p:cNvPicPr>
            <a:picLocks noChangeAspect="1"/>
          </p:cNvPicPr>
          <p:nvPr/>
        </p:nvPicPr>
        <p:blipFill>
          <a:blip r:embed="rId2"/>
          <a:stretch>
            <a:fillRect/>
          </a:stretch>
        </p:blipFill>
        <p:spPr>
          <a:xfrm>
            <a:off x="7020881" y="553649"/>
            <a:ext cx="4487168" cy="1831695"/>
          </a:xfrm>
          <a:prstGeom prst="rect">
            <a:avLst/>
          </a:prstGeom>
        </p:spPr>
      </p:pic>
      <p:sp>
        <p:nvSpPr>
          <p:cNvPr id="8" name="TekstSylinder 7">
            <a:extLst>
              <a:ext uri="{FF2B5EF4-FFF2-40B4-BE49-F238E27FC236}">
                <a16:creationId xmlns:a16="http://schemas.microsoft.com/office/drawing/2014/main" id="{0D5D7552-2FD7-3946-9ED6-A516E0ACE4DC}"/>
              </a:ext>
            </a:extLst>
          </p:cNvPr>
          <p:cNvSpPr txBox="1"/>
          <p:nvPr/>
        </p:nvSpPr>
        <p:spPr>
          <a:xfrm>
            <a:off x="8981665" y="2427968"/>
            <a:ext cx="2526384" cy="369332"/>
          </a:xfrm>
          <a:prstGeom prst="rect">
            <a:avLst/>
          </a:prstGeom>
          <a:noFill/>
        </p:spPr>
        <p:txBody>
          <a:bodyPr wrap="square" rtlCol="0">
            <a:spAutoFit/>
          </a:bodyPr>
          <a:lstStyle/>
          <a:p>
            <a:r>
              <a:rPr lang="nb-NO" sz="900" dirty="0"/>
              <a:t>Foto: findabottle.fr/</a:t>
            </a:r>
            <a:r>
              <a:rPr lang="nb-NO" sz="900" dirty="0" err="1"/>
              <a:t>domaine</a:t>
            </a:r>
            <a:r>
              <a:rPr lang="nb-NO" sz="900" dirty="0"/>
              <a:t>/</a:t>
            </a:r>
            <a:r>
              <a:rPr lang="nb-NO" sz="900" dirty="0" err="1"/>
              <a:t>domaine-modat</a:t>
            </a:r>
            <a:r>
              <a:rPr lang="nb-NO" sz="900" dirty="0"/>
              <a:t>/</a:t>
            </a:r>
          </a:p>
          <a:p>
            <a:endParaRPr lang="nb-NO" sz="900" dirty="0"/>
          </a:p>
        </p:txBody>
      </p:sp>
    </p:spTree>
    <p:extLst>
      <p:ext uri="{BB962C8B-B14F-4D97-AF65-F5344CB8AC3E}">
        <p14:creationId xmlns:p14="http://schemas.microsoft.com/office/powerpoint/2010/main" val="4009013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99D4ED-6F40-A07E-D263-C0CFF2A3928C}"/>
              </a:ext>
            </a:extLst>
          </p:cNvPr>
          <p:cNvSpPr>
            <a:spLocks noGrp="1"/>
          </p:cNvSpPr>
          <p:nvPr>
            <p:ph type="title"/>
          </p:nvPr>
        </p:nvSpPr>
        <p:spPr>
          <a:xfrm>
            <a:off x="838199" y="365126"/>
            <a:ext cx="11067855" cy="1079954"/>
          </a:xfrm>
        </p:spPr>
        <p:txBody>
          <a:bodyPr>
            <a:normAutofit/>
          </a:bodyPr>
          <a:lstStyle/>
          <a:p>
            <a:pPr algn="ctr"/>
            <a:r>
              <a:rPr lang="nb-NO" sz="2800"/>
              <a:t>Velkommen til </a:t>
            </a:r>
            <a:r>
              <a:rPr lang="nb-NO" sz="2800" dirty="0"/>
              <a:t>kveldens opplevelser; lukte, se og smake på noen utvalgte viner og kanskje lære noe du ikke viste om?</a:t>
            </a:r>
          </a:p>
        </p:txBody>
      </p:sp>
      <p:sp>
        <p:nvSpPr>
          <p:cNvPr id="5" name="TekstSylinder 4">
            <a:extLst>
              <a:ext uri="{FF2B5EF4-FFF2-40B4-BE49-F238E27FC236}">
                <a16:creationId xmlns:a16="http://schemas.microsoft.com/office/drawing/2014/main" id="{F9890CC3-987A-9AAA-8C98-4681EF6F370C}"/>
              </a:ext>
            </a:extLst>
          </p:cNvPr>
          <p:cNvSpPr txBox="1"/>
          <p:nvPr/>
        </p:nvSpPr>
        <p:spPr>
          <a:xfrm>
            <a:off x="562073" y="5271467"/>
            <a:ext cx="11067854" cy="830997"/>
          </a:xfrm>
          <a:prstGeom prst="rect">
            <a:avLst/>
          </a:prstGeom>
          <a:noFill/>
        </p:spPr>
        <p:txBody>
          <a:bodyPr wrap="square" rtlCol="0">
            <a:spAutoFit/>
          </a:bodyPr>
          <a:lstStyle/>
          <a:p>
            <a:pPr algn="ctr"/>
            <a:r>
              <a:rPr lang="nb-NO" sz="2400" dirty="0"/>
              <a:t>Vi ønsker alle god fornøyelse!</a:t>
            </a:r>
          </a:p>
          <a:p>
            <a:pPr algn="ctr"/>
            <a:r>
              <a:rPr lang="nb-NO" sz="2400" dirty="0"/>
              <a:t>Hilsen Tora og Hege</a:t>
            </a:r>
          </a:p>
        </p:txBody>
      </p:sp>
      <p:pic>
        <p:nvPicPr>
          <p:cNvPr id="10" name="Bilde 9" descr="Et bilde som inneholder utendørs, Vinglass, vin, Stettglass&#10;&#10;KI-generert innhold kan være feil.">
            <a:extLst>
              <a:ext uri="{FF2B5EF4-FFF2-40B4-BE49-F238E27FC236}">
                <a16:creationId xmlns:a16="http://schemas.microsoft.com/office/drawing/2014/main" id="{0325723A-CC32-2A4A-F53D-635C7DD0BA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3767" y="1722937"/>
            <a:ext cx="4628683" cy="3086069"/>
          </a:xfrm>
          <a:prstGeom prst="rect">
            <a:avLst/>
          </a:prstGeom>
        </p:spPr>
      </p:pic>
      <p:sp>
        <p:nvSpPr>
          <p:cNvPr id="12" name="TekstSylinder 11">
            <a:extLst>
              <a:ext uri="{FF2B5EF4-FFF2-40B4-BE49-F238E27FC236}">
                <a16:creationId xmlns:a16="http://schemas.microsoft.com/office/drawing/2014/main" id="{12D700B4-2D60-19E1-0989-A0EF9A189C8F}"/>
              </a:ext>
            </a:extLst>
          </p:cNvPr>
          <p:cNvSpPr txBox="1"/>
          <p:nvPr/>
        </p:nvSpPr>
        <p:spPr>
          <a:xfrm>
            <a:off x="7143751" y="4856031"/>
            <a:ext cx="1028700" cy="230832"/>
          </a:xfrm>
          <a:prstGeom prst="rect">
            <a:avLst/>
          </a:prstGeom>
          <a:noFill/>
        </p:spPr>
        <p:txBody>
          <a:bodyPr wrap="square" rtlCol="0">
            <a:spAutoFit/>
          </a:bodyPr>
          <a:lstStyle/>
          <a:p>
            <a:r>
              <a:rPr lang="nb-NO" sz="900" dirty="0"/>
              <a:t>Foto: Colourbox</a:t>
            </a:r>
          </a:p>
        </p:txBody>
      </p:sp>
    </p:spTree>
    <p:extLst>
      <p:ext uri="{BB962C8B-B14F-4D97-AF65-F5344CB8AC3E}">
        <p14:creationId xmlns:p14="http://schemas.microsoft.com/office/powerpoint/2010/main" val="4174155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innhold 8" descr="Et bilde som inneholder tekst, flaske, drikk, Glassflaske&#10;&#10;KI-generert innhold kan være feil.">
            <a:extLst>
              <a:ext uri="{FF2B5EF4-FFF2-40B4-BE49-F238E27FC236}">
                <a16:creationId xmlns:a16="http://schemas.microsoft.com/office/drawing/2014/main" id="{62FAAF68-7650-D6BE-9AF8-19BA6D4C21DF}"/>
              </a:ext>
            </a:extLst>
          </p:cNvPr>
          <p:cNvPicPr>
            <a:picLocks noGrp="1" noChangeAspect="1"/>
          </p:cNvPicPr>
          <p:nvPr>
            <p:ph sz="half" idx="2"/>
          </p:nvPr>
        </p:nvPicPr>
        <p:blipFill rotWithShape="1">
          <a:blip r:embed="rId3"/>
          <a:srcRect l="15518" r="71571" b="48623"/>
          <a:stretch/>
        </p:blipFill>
        <p:spPr bwMode="auto">
          <a:xfrm>
            <a:off x="10460546" y="1437939"/>
            <a:ext cx="1186896" cy="3288998"/>
          </a:xfrm>
          <a:prstGeom prst="rect">
            <a:avLst/>
          </a:prstGeom>
          <a:ln>
            <a:noFill/>
          </a:ln>
          <a:extLst>
            <a:ext uri="{53640926-AAD7-44D8-BBD7-CCE9431645EC}">
              <a14:shadowObscured xmlns:a14="http://schemas.microsoft.com/office/drawing/2010/main"/>
            </a:ext>
          </a:extLst>
        </p:spPr>
      </p:pic>
      <p:sp>
        <p:nvSpPr>
          <p:cNvPr id="2" name="Tittel 1">
            <a:extLst>
              <a:ext uri="{FF2B5EF4-FFF2-40B4-BE49-F238E27FC236}">
                <a16:creationId xmlns:a16="http://schemas.microsoft.com/office/drawing/2014/main" id="{2B2BF0F1-46AD-D709-96C9-07831276EA23}"/>
              </a:ext>
            </a:extLst>
          </p:cNvPr>
          <p:cNvSpPr>
            <a:spLocks noGrp="1"/>
          </p:cNvSpPr>
          <p:nvPr>
            <p:ph type="title"/>
          </p:nvPr>
        </p:nvSpPr>
        <p:spPr/>
        <p:txBody>
          <a:bodyPr/>
          <a:lstStyle/>
          <a:p>
            <a:r>
              <a:rPr lang="fr-FR" dirty="0"/>
              <a:t>Le Petit Modat Amour Rouge 2021</a:t>
            </a:r>
            <a:endParaRPr lang="nb-NO" dirty="0"/>
          </a:p>
        </p:txBody>
      </p:sp>
      <p:sp>
        <p:nvSpPr>
          <p:cNvPr id="3" name="Plassholder for innhold 2">
            <a:extLst>
              <a:ext uri="{FF2B5EF4-FFF2-40B4-BE49-F238E27FC236}">
                <a16:creationId xmlns:a16="http://schemas.microsoft.com/office/drawing/2014/main" id="{603A26EA-11B4-2553-C8DF-13E934C94685}"/>
              </a:ext>
            </a:extLst>
          </p:cNvPr>
          <p:cNvSpPr>
            <a:spLocks noGrp="1"/>
          </p:cNvSpPr>
          <p:nvPr>
            <p:ph sz="half" idx="1"/>
          </p:nvPr>
        </p:nvSpPr>
        <p:spPr>
          <a:xfrm>
            <a:off x="919618" y="2510509"/>
            <a:ext cx="9987194" cy="2216428"/>
          </a:xfrm>
        </p:spPr>
        <p:txBody>
          <a:bodyPr/>
          <a:lstStyle/>
          <a:p>
            <a:r>
              <a:rPr lang="nb-NO" dirty="0"/>
              <a:t>Dufter av knuste skogsbær, fiol, svale urter og </a:t>
            </a:r>
            <a:r>
              <a:rPr lang="nb-NO" dirty="0" err="1"/>
              <a:t>rålakris</a:t>
            </a:r>
            <a:r>
              <a:rPr lang="nb-NO" dirty="0"/>
              <a:t>. </a:t>
            </a:r>
          </a:p>
          <a:p>
            <a:r>
              <a:rPr lang="nb-NO" dirty="0"/>
              <a:t>Fersk, saftig og lett krydret mørk frukt på smak med balansert syre, fast utgang og en anelse bitterhet i ettersmaken.</a:t>
            </a:r>
          </a:p>
          <a:p>
            <a:r>
              <a:rPr lang="nb-NO" dirty="0"/>
              <a:t>Passer til vilt og lam.</a:t>
            </a:r>
          </a:p>
          <a:p>
            <a:endParaRPr lang="nb-NO" dirty="0"/>
          </a:p>
        </p:txBody>
      </p:sp>
      <p:graphicFrame>
        <p:nvGraphicFramePr>
          <p:cNvPr id="6" name="Tabell 5">
            <a:extLst>
              <a:ext uri="{FF2B5EF4-FFF2-40B4-BE49-F238E27FC236}">
                <a16:creationId xmlns:a16="http://schemas.microsoft.com/office/drawing/2014/main" id="{40D15163-7BAC-D3AE-6458-2E0080F7340C}"/>
              </a:ext>
            </a:extLst>
          </p:cNvPr>
          <p:cNvGraphicFramePr>
            <a:graphicFrameLocks noGrp="1"/>
          </p:cNvGraphicFramePr>
          <p:nvPr>
            <p:extLst>
              <p:ext uri="{D42A27DB-BD31-4B8C-83A1-F6EECF244321}">
                <p14:modId xmlns:p14="http://schemas.microsoft.com/office/powerpoint/2010/main" val="2534191178"/>
              </p:ext>
            </p:extLst>
          </p:nvPr>
        </p:nvGraphicFramePr>
        <p:xfrm>
          <a:off x="675364" y="4970008"/>
          <a:ext cx="10841272" cy="1532392"/>
        </p:xfrm>
        <a:graphic>
          <a:graphicData uri="http://schemas.openxmlformats.org/drawingml/2006/table">
            <a:tbl>
              <a:tblPr firstRow="1" bandRow="1">
                <a:tableStyleId>{5DA37D80-6434-44D0-A028-1B22A696006F}</a:tableStyleId>
              </a:tblPr>
              <a:tblGrid>
                <a:gridCol w="1135410">
                  <a:extLst>
                    <a:ext uri="{9D8B030D-6E8A-4147-A177-3AD203B41FA5}">
                      <a16:colId xmlns:a16="http://schemas.microsoft.com/office/drawing/2014/main" val="307118746"/>
                    </a:ext>
                  </a:extLst>
                </a:gridCol>
                <a:gridCol w="1366091">
                  <a:extLst>
                    <a:ext uri="{9D8B030D-6E8A-4147-A177-3AD203B41FA5}">
                      <a16:colId xmlns:a16="http://schemas.microsoft.com/office/drawing/2014/main" val="777601854"/>
                    </a:ext>
                  </a:extLst>
                </a:gridCol>
                <a:gridCol w="1817783">
                  <a:extLst>
                    <a:ext uri="{9D8B030D-6E8A-4147-A177-3AD203B41FA5}">
                      <a16:colId xmlns:a16="http://schemas.microsoft.com/office/drawing/2014/main" val="3160970998"/>
                    </a:ext>
                  </a:extLst>
                </a:gridCol>
                <a:gridCol w="1406152">
                  <a:extLst>
                    <a:ext uri="{9D8B030D-6E8A-4147-A177-3AD203B41FA5}">
                      <a16:colId xmlns:a16="http://schemas.microsoft.com/office/drawing/2014/main" val="3994281156"/>
                    </a:ext>
                  </a:extLst>
                </a:gridCol>
                <a:gridCol w="2280492">
                  <a:extLst>
                    <a:ext uri="{9D8B030D-6E8A-4147-A177-3AD203B41FA5}">
                      <a16:colId xmlns:a16="http://schemas.microsoft.com/office/drawing/2014/main" val="3232866880"/>
                    </a:ext>
                  </a:extLst>
                </a:gridCol>
                <a:gridCol w="980501">
                  <a:extLst>
                    <a:ext uri="{9D8B030D-6E8A-4147-A177-3AD203B41FA5}">
                      <a16:colId xmlns:a16="http://schemas.microsoft.com/office/drawing/2014/main" val="668969135"/>
                    </a:ext>
                  </a:extLst>
                </a:gridCol>
                <a:gridCol w="863323">
                  <a:extLst>
                    <a:ext uri="{9D8B030D-6E8A-4147-A177-3AD203B41FA5}">
                      <a16:colId xmlns:a16="http://schemas.microsoft.com/office/drawing/2014/main" val="356761665"/>
                    </a:ext>
                  </a:extLst>
                </a:gridCol>
                <a:gridCol w="991520">
                  <a:extLst>
                    <a:ext uri="{9D8B030D-6E8A-4147-A177-3AD203B41FA5}">
                      <a16:colId xmlns:a16="http://schemas.microsoft.com/office/drawing/2014/main" val="3474196445"/>
                    </a:ext>
                  </a:extLst>
                </a:gridCol>
              </a:tblGrid>
              <a:tr h="617992">
                <a:tc>
                  <a:txBody>
                    <a:bodyPr/>
                    <a:lstStyle/>
                    <a:p>
                      <a:r>
                        <a:rPr lang="nb-NO" dirty="0"/>
                        <a:t>Land</a:t>
                      </a:r>
                    </a:p>
                  </a:txBody>
                  <a:tcPr/>
                </a:tc>
                <a:tc>
                  <a:txBody>
                    <a:bodyPr/>
                    <a:lstStyle/>
                    <a:p>
                      <a:r>
                        <a:rPr lang="nb-NO" dirty="0"/>
                        <a:t>Distrikt</a:t>
                      </a:r>
                    </a:p>
                  </a:txBody>
                  <a:tcPr/>
                </a:tc>
                <a:tc>
                  <a:txBody>
                    <a:bodyPr/>
                    <a:lstStyle/>
                    <a:p>
                      <a:r>
                        <a:rPr lang="nb-NO" dirty="0"/>
                        <a:t>Underdistrikt</a:t>
                      </a:r>
                    </a:p>
                  </a:txBody>
                  <a:tcPr/>
                </a:tc>
                <a:tc>
                  <a:txBody>
                    <a:bodyPr/>
                    <a:lstStyle/>
                    <a:p>
                      <a:r>
                        <a:rPr lang="nb-NO" dirty="0"/>
                        <a:t>Produsent</a:t>
                      </a:r>
                    </a:p>
                  </a:txBody>
                  <a:tcPr/>
                </a:tc>
                <a:tc>
                  <a:txBody>
                    <a:bodyPr/>
                    <a:lstStyle/>
                    <a:p>
                      <a:r>
                        <a:rPr lang="nb-NO" dirty="0"/>
                        <a:t>Råstoff</a:t>
                      </a:r>
                    </a:p>
                  </a:txBody>
                  <a:tcPr/>
                </a:tc>
                <a:tc>
                  <a:txBody>
                    <a:bodyPr/>
                    <a:lstStyle/>
                    <a:p>
                      <a:r>
                        <a:rPr lang="nb-NO" dirty="0"/>
                        <a:t>Sukker</a:t>
                      </a:r>
                    </a:p>
                  </a:txBody>
                  <a:tcPr/>
                </a:tc>
                <a:tc>
                  <a:txBody>
                    <a:bodyPr/>
                    <a:lstStyle/>
                    <a:p>
                      <a:r>
                        <a:rPr lang="nb-NO" dirty="0"/>
                        <a:t>Syre</a:t>
                      </a:r>
                    </a:p>
                  </a:txBody>
                  <a:tcPr/>
                </a:tc>
                <a:tc>
                  <a:txBody>
                    <a:bodyPr/>
                    <a:lstStyle/>
                    <a:p>
                      <a:r>
                        <a:rPr lang="nb-NO" dirty="0"/>
                        <a:t>Alkohol</a:t>
                      </a:r>
                    </a:p>
                  </a:txBody>
                  <a:tcPr/>
                </a:tc>
                <a:extLst>
                  <a:ext uri="{0D108BD9-81ED-4DB2-BD59-A6C34878D82A}">
                    <a16:rowId xmlns:a16="http://schemas.microsoft.com/office/drawing/2014/main" val="2286929785"/>
                  </a:ext>
                </a:extLst>
              </a:tr>
              <a:tr h="426607">
                <a:tc>
                  <a:txBody>
                    <a:bodyPr/>
                    <a:lstStyle/>
                    <a:p>
                      <a:r>
                        <a:rPr lang="nb-NO" dirty="0"/>
                        <a:t>Frankrike</a:t>
                      </a:r>
                    </a:p>
                  </a:txBody>
                  <a:tcPr/>
                </a:tc>
                <a:tc>
                  <a:txBody>
                    <a:bodyPr/>
                    <a:lstStyle/>
                    <a:p>
                      <a:r>
                        <a:rPr lang="nb-NO" dirty="0"/>
                        <a:t>Roussillon</a:t>
                      </a:r>
                    </a:p>
                  </a:txBody>
                  <a:tcPr/>
                </a:tc>
                <a:tc>
                  <a:txBody>
                    <a:bodyPr/>
                    <a:lstStyle/>
                    <a:p>
                      <a:r>
                        <a:rPr lang="nb-NO" dirty="0"/>
                        <a:t>Côtes du Roussillon</a:t>
                      </a:r>
                    </a:p>
                  </a:txBody>
                  <a:tcPr/>
                </a:tc>
                <a:tc>
                  <a:txBody>
                    <a:bodyPr/>
                    <a:lstStyle/>
                    <a:p>
                      <a:r>
                        <a:rPr lang="nb-NO" dirty="0"/>
                        <a:t>Modat</a:t>
                      </a:r>
                    </a:p>
                  </a:txBody>
                  <a:tcPr/>
                </a:tc>
                <a:tc>
                  <a:txBody>
                    <a:bodyPr/>
                    <a:lstStyle/>
                    <a:p>
                      <a:r>
                        <a:rPr lang="nn-NO" dirty="0" err="1"/>
                        <a:t>Carignan</a:t>
                      </a:r>
                      <a:r>
                        <a:rPr lang="nn-NO" dirty="0"/>
                        <a:t> 45 %, </a:t>
                      </a:r>
                      <a:r>
                        <a:rPr lang="nn-NO" dirty="0" err="1"/>
                        <a:t>Grenache</a:t>
                      </a:r>
                      <a:r>
                        <a:rPr lang="nn-NO" dirty="0"/>
                        <a:t> 10 % og </a:t>
                      </a:r>
                      <a:r>
                        <a:rPr lang="nn-NO" dirty="0" err="1"/>
                        <a:t>Syrah</a:t>
                      </a:r>
                      <a:r>
                        <a:rPr lang="nn-NO" dirty="0"/>
                        <a:t> 45 %</a:t>
                      </a:r>
                      <a:endParaRPr lang="nb-NO" dirty="0"/>
                    </a:p>
                  </a:txBody>
                  <a:tcPr/>
                </a:tc>
                <a:tc>
                  <a:txBody>
                    <a:bodyPr/>
                    <a:lstStyle/>
                    <a:p>
                      <a:r>
                        <a:rPr lang="nb-NO" dirty="0"/>
                        <a:t>&lt; 3 g/l</a:t>
                      </a:r>
                    </a:p>
                  </a:txBody>
                  <a:tcPr/>
                </a:tc>
                <a:tc>
                  <a:txBody>
                    <a:bodyPr/>
                    <a:lstStyle/>
                    <a:p>
                      <a:r>
                        <a:rPr lang="nb-NO" dirty="0"/>
                        <a:t>5,1 g/l</a:t>
                      </a:r>
                    </a:p>
                  </a:txBody>
                  <a:tcPr/>
                </a:tc>
                <a:tc>
                  <a:txBody>
                    <a:bodyPr/>
                    <a:lstStyle/>
                    <a:p>
                      <a:r>
                        <a:rPr lang="nb-NO" dirty="0"/>
                        <a:t>13,5 %</a:t>
                      </a:r>
                    </a:p>
                  </a:txBody>
                  <a:tcPr/>
                </a:tc>
                <a:extLst>
                  <a:ext uri="{0D108BD9-81ED-4DB2-BD59-A6C34878D82A}">
                    <a16:rowId xmlns:a16="http://schemas.microsoft.com/office/drawing/2014/main" val="3223422609"/>
                  </a:ext>
                </a:extLst>
              </a:tr>
            </a:tbl>
          </a:graphicData>
        </a:graphic>
      </p:graphicFrame>
      <p:sp>
        <p:nvSpPr>
          <p:cNvPr id="4" name="Plassholder for tekst 2">
            <a:extLst>
              <a:ext uri="{FF2B5EF4-FFF2-40B4-BE49-F238E27FC236}">
                <a16:creationId xmlns:a16="http://schemas.microsoft.com/office/drawing/2014/main" id="{3308D863-E954-C4FE-B4E6-5C08894DA755}"/>
              </a:ext>
            </a:extLst>
          </p:cNvPr>
          <p:cNvSpPr txBox="1">
            <a:spLocks/>
          </p:cNvSpPr>
          <p:nvPr/>
        </p:nvSpPr>
        <p:spPr>
          <a:xfrm>
            <a:off x="1066800" y="1857079"/>
            <a:ext cx="5508171" cy="4870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2400" b="1" dirty="0"/>
              <a:t>Kvalitetsløft og bedre omdømme!</a:t>
            </a:r>
          </a:p>
        </p:txBody>
      </p:sp>
      <p:sp>
        <p:nvSpPr>
          <p:cNvPr id="5" name="TekstSylinder 4">
            <a:extLst>
              <a:ext uri="{FF2B5EF4-FFF2-40B4-BE49-F238E27FC236}">
                <a16:creationId xmlns:a16="http://schemas.microsoft.com/office/drawing/2014/main" id="{2713D30E-E564-BE32-549A-51365B9DBF3A}"/>
              </a:ext>
            </a:extLst>
          </p:cNvPr>
          <p:cNvSpPr txBox="1"/>
          <p:nvPr/>
        </p:nvSpPr>
        <p:spPr>
          <a:xfrm>
            <a:off x="10460546" y="4600617"/>
            <a:ext cx="1200123" cy="230832"/>
          </a:xfrm>
          <a:prstGeom prst="rect">
            <a:avLst/>
          </a:prstGeom>
          <a:noFill/>
        </p:spPr>
        <p:txBody>
          <a:bodyPr wrap="square" rtlCol="0">
            <a:spAutoFit/>
          </a:bodyPr>
          <a:lstStyle/>
          <a:p>
            <a:r>
              <a:rPr lang="nb-NO" sz="900" dirty="0"/>
              <a:t>Foto: Vinmonopolet</a:t>
            </a:r>
          </a:p>
        </p:txBody>
      </p:sp>
    </p:spTree>
    <p:extLst>
      <p:ext uri="{BB962C8B-B14F-4D97-AF65-F5344CB8AC3E}">
        <p14:creationId xmlns:p14="http://schemas.microsoft.com/office/powerpoint/2010/main" val="86783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FFA4F03-19A3-E79F-8744-43EB68E8EFEA}"/>
              </a:ext>
            </a:extLst>
          </p:cNvPr>
          <p:cNvSpPr>
            <a:spLocks noGrp="1"/>
          </p:cNvSpPr>
          <p:nvPr>
            <p:ph type="title"/>
          </p:nvPr>
        </p:nvSpPr>
        <p:spPr/>
        <p:txBody>
          <a:bodyPr/>
          <a:lstStyle/>
          <a:p>
            <a:r>
              <a:rPr lang="nb-NO" dirty="0"/>
              <a:t>Hva er en terrassevin?</a:t>
            </a:r>
          </a:p>
        </p:txBody>
      </p:sp>
      <p:sp>
        <p:nvSpPr>
          <p:cNvPr id="3" name="Plassholder for innhold 2">
            <a:extLst>
              <a:ext uri="{FF2B5EF4-FFF2-40B4-BE49-F238E27FC236}">
                <a16:creationId xmlns:a16="http://schemas.microsoft.com/office/drawing/2014/main" id="{7A32ECF2-BE31-86ED-78B1-7D40068E0BD3}"/>
              </a:ext>
            </a:extLst>
          </p:cNvPr>
          <p:cNvSpPr>
            <a:spLocks noGrp="1"/>
          </p:cNvSpPr>
          <p:nvPr>
            <p:ph idx="1"/>
          </p:nvPr>
        </p:nvSpPr>
        <p:spPr>
          <a:xfrm>
            <a:off x="838200" y="4062953"/>
            <a:ext cx="10719062" cy="2283691"/>
          </a:xfrm>
        </p:spPr>
        <p:txBody>
          <a:bodyPr>
            <a:normAutofit fontScale="85000" lnSpcReduction="10000"/>
          </a:bodyPr>
          <a:lstStyle/>
          <a:p>
            <a:r>
              <a:rPr lang="nb-NO" dirty="0"/>
              <a:t>Ordet "terrassevin" klinger i seg selv så forunderlig godt, det tilhører livets bekymringsløse vokabular, det har en egen, positiv valør og begrepet inneholder uendelig mye kos.</a:t>
            </a:r>
          </a:p>
          <a:p>
            <a:r>
              <a:rPr lang="nb-NO" dirty="0"/>
              <a:t>På terrassen vil vi meditere, småsnakke, gode samtaler, nippe til utendørslivet - stedet for de små øyeblikk og de litt andre vinene.</a:t>
            </a:r>
          </a:p>
          <a:p>
            <a:r>
              <a:rPr lang="nb-NO" sz="2800" dirty="0"/>
              <a:t>En terrassevin er ung og livlig. Full av energi, akkurat som sesongen vi er inne i.</a:t>
            </a:r>
          </a:p>
        </p:txBody>
      </p:sp>
      <p:pic>
        <p:nvPicPr>
          <p:cNvPr id="6" name="Bilde 5" descr="Et bilde som inneholder drikk, Stettglass, Kopper og glass, Barutstyr&#10;&#10;KI-generert innhold kan være feil.">
            <a:extLst>
              <a:ext uri="{FF2B5EF4-FFF2-40B4-BE49-F238E27FC236}">
                <a16:creationId xmlns:a16="http://schemas.microsoft.com/office/drawing/2014/main" id="{59C82EDA-A58F-9A2A-B71F-51143E916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917" y="1508656"/>
            <a:ext cx="2988936" cy="1992624"/>
          </a:xfrm>
          <a:prstGeom prst="rect">
            <a:avLst/>
          </a:prstGeom>
        </p:spPr>
      </p:pic>
      <p:pic>
        <p:nvPicPr>
          <p:cNvPr id="7" name="Bilde 6" descr="Et bilde som inneholder Vinglass, beholder, drikk, Stettglass&#10;&#10;KI-generert innhold kan være feil.">
            <a:extLst>
              <a:ext uri="{FF2B5EF4-FFF2-40B4-BE49-F238E27FC236}">
                <a16:creationId xmlns:a16="http://schemas.microsoft.com/office/drawing/2014/main" id="{5FB3BD42-6139-6850-5CA8-223CD26CE6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4570" y="1509435"/>
            <a:ext cx="1408303" cy="1991845"/>
          </a:xfrm>
          <a:prstGeom prst="rect">
            <a:avLst/>
          </a:prstGeom>
        </p:spPr>
      </p:pic>
      <p:pic>
        <p:nvPicPr>
          <p:cNvPr id="9" name="Bilde 8" descr="Et bilde som inneholder møbler, drikk, utendørs, vin&#10;&#10;KI-generert innhold kan være feil.">
            <a:extLst>
              <a:ext uri="{FF2B5EF4-FFF2-40B4-BE49-F238E27FC236}">
                <a16:creationId xmlns:a16="http://schemas.microsoft.com/office/drawing/2014/main" id="{88543073-3C3D-CD81-6696-60FD6A7CA1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2211" y="1508656"/>
            <a:ext cx="2988935" cy="1992624"/>
          </a:xfrm>
          <a:prstGeom prst="rect">
            <a:avLst/>
          </a:prstGeom>
        </p:spPr>
      </p:pic>
      <p:sp>
        <p:nvSpPr>
          <p:cNvPr id="4" name="TekstSylinder 3">
            <a:extLst>
              <a:ext uri="{FF2B5EF4-FFF2-40B4-BE49-F238E27FC236}">
                <a16:creationId xmlns:a16="http://schemas.microsoft.com/office/drawing/2014/main" id="{987F42EA-A250-404A-F30C-3BF7B18A83F9}"/>
              </a:ext>
            </a:extLst>
          </p:cNvPr>
          <p:cNvSpPr txBox="1"/>
          <p:nvPr/>
        </p:nvSpPr>
        <p:spPr>
          <a:xfrm>
            <a:off x="9185599" y="3512674"/>
            <a:ext cx="985923" cy="230832"/>
          </a:xfrm>
          <a:prstGeom prst="rect">
            <a:avLst/>
          </a:prstGeom>
          <a:noFill/>
        </p:spPr>
        <p:txBody>
          <a:bodyPr wrap="square" rtlCol="0">
            <a:spAutoFit/>
          </a:bodyPr>
          <a:lstStyle/>
          <a:p>
            <a:r>
              <a:rPr lang="nb-NO" sz="900" dirty="0"/>
              <a:t>Foto: Colourbox</a:t>
            </a:r>
          </a:p>
        </p:txBody>
      </p:sp>
    </p:spTree>
    <p:extLst>
      <p:ext uri="{BB962C8B-B14F-4D97-AF65-F5344CB8AC3E}">
        <p14:creationId xmlns:p14="http://schemas.microsoft.com/office/powerpoint/2010/main" val="1726560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BE87A9-A5A8-D4FF-590A-D4E0967490FF}"/>
              </a:ext>
            </a:extLst>
          </p:cNvPr>
          <p:cNvSpPr>
            <a:spLocks noGrp="1"/>
          </p:cNvSpPr>
          <p:nvPr>
            <p:ph type="title"/>
          </p:nvPr>
        </p:nvSpPr>
        <p:spPr/>
        <p:txBody>
          <a:bodyPr/>
          <a:lstStyle/>
          <a:p>
            <a:r>
              <a:rPr lang="nb-NO" dirty="0"/>
              <a:t>Hva skal vi fylle i glasset på terrassen?</a:t>
            </a:r>
          </a:p>
        </p:txBody>
      </p:sp>
      <p:sp>
        <p:nvSpPr>
          <p:cNvPr id="3" name="Plassholder for innhold 2">
            <a:extLst>
              <a:ext uri="{FF2B5EF4-FFF2-40B4-BE49-F238E27FC236}">
                <a16:creationId xmlns:a16="http://schemas.microsoft.com/office/drawing/2014/main" id="{53D98373-238B-966E-0051-B1218B1585BD}"/>
              </a:ext>
            </a:extLst>
          </p:cNvPr>
          <p:cNvSpPr>
            <a:spLocks noGrp="1"/>
          </p:cNvSpPr>
          <p:nvPr>
            <p:ph idx="1"/>
          </p:nvPr>
        </p:nvSpPr>
        <p:spPr>
          <a:xfrm>
            <a:off x="838199" y="3742328"/>
            <a:ext cx="11256391" cy="2750547"/>
          </a:xfrm>
        </p:spPr>
        <p:txBody>
          <a:bodyPr>
            <a:normAutofit fontScale="77500" lnSpcReduction="20000"/>
          </a:bodyPr>
          <a:lstStyle/>
          <a:p>
            <a:r>
              <a:rPr lang="nb-NO" dirty="0"/>
              <a:t>Se for deg en solskinnsdag på terrassen. Du har god tid og vil nyte et glass leskende vin. Hva passer det å drikke når solen begynner å varme?</a:t>
            </a:r>
          </a:p>
          <a:p>
            <a:r>
              <a:rPr lang="nb-NO" sz="2800" dirty="0"/>
              <a:t>Frisk, fruktig og lett er nøkkelordene for en god terrassevin.</a:t>
            </a:r>
          </a:p>
          <a:p>
            <a:r>
              <a:rPr lang="nb-NO" dirty="0"/>
              <a:t>Terrasseviner skal kunne stå på egne ben og ikke nødvendigvis behøve noe tilbehør. For en gangs skyld behøver ikke vinen velges etter maten, for terrasseviner er det nesten omvendt; vi </a:t>
            </a:r>
            <a:r>
              <a:rPr lang="nb-NO" dirty="0" err="1"/>
              <a:t>snackser</a:t>
            </a:r>
            <a:r>
              <a:rPr lang="nb-NO" dirty="0"/>
              <a:t> det som passer til vinen. </a:t>
            </a:r>
          </a:p>
          <a:p>
            <a:r>
              <a:rPr lang="nb-NO" dirty="0"/>
              <a:t>I </a:t>
            </a:r>
            <a:r>
              <a:rPr lang="nb-NO" dirty="0" err="1"/>
              <a:t>terrassevinsammenheng</a:t>
            </a:r>
            <a:r>
              <a:rPr lang="nb-NO" dirty="0"/>
              <a:t> er det lov å velge fritt, etter anledning, dagsform og smak, og det er lov å «fyse» på en type vin som ellers er forbeholdt spesielle måltider eller anledninger.</a:t>
            </a:r>
          </a:p>
          <a:p>
            <a:endParaRPr lang="nb-NO" dirty="0"/>
          </a:p>
        </p:txBody>
      </p:sp>
      <p:pic>
        <p:nvPicPr>
          <p:cNvPr id="6" name="Bilde 5" descr="Et bilde som inneholder person, frukt, Vinglass, drikk&#10;&#10;KI-generert innhold kan være feil.">
            <a:extLst>
              <a:ext uri="{FF2B5EF4-FFF2-40B4-BE49-F238E27FC236}">
                <a16:creationId xmlns:a16="http://schemas.microsoft.com/office/drawing/2014/main" id="{F76F4B29-69C8-B929-6E89-1F503CA17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0485" y="1510497"/>
            <a:ext cx="2407763" cy="1605176"/>
          </a:xfrm>
          <a:prstGeom prst="rect">
            <a:avLst/>
          </a:prstGeom>
        </p:spPr>
      </p:pic>
      <p:pic>
        <p:nvPicPr>
          <p:cNvPr id="7" name="Bilde 6" descr="Et bilde som inneholder drikk, person, beholder, Alkoholholdig drikk&#10;&#10;KI-generert innhold kan være feil.">
            <a:extLst>
              <a:ext uri="{FF2B5EF4-FFF2-40B4-BE49-F238E27FC236}">
                <a16:creationId xmlns:a16="http://schemas.microsoft.com/office/drawing/2014/main" id="{E964DF38-29F8-22E2-9570-F201FA3A8D6F}"/>
              </a:ext>
            </a:extLst>
          </p:cNvPr>
          <p:cNvPicPr>
            <a:picLocks noChangeAspect="1"/>
          </p:cNvPicPr>
          <p:nvPr/>
        </p:nvPicPr>
        <p:blipFill>
          <a:blip r:embed="rId3"/>
          <a:stretch>
            <a:fillRect/>
          </a:stretch>
        </p:blipFill>
        <p:spPr>
          <a:xfrm>
            <a:off x="1279987" y="1510497"/>
            <a:ext cx="2407991" cy="1605176"/>
          </a:xfrm>
          <a:prstGeom prst="rect">
            <a:avLst/>
          </a:prstGeom>
        </p:spPr>
      </p:pic>
      <p:pic>
        <p:nvPicPr>
          <p:cNvPr id="8" name="Bilde 7" descr="Et bilde som inneholder vin, Vinglass, vann, utendørs&#10;&#10;KI-generert innhold kan være feil.">
            <a:extLst>
              <a:ext uri="{FF2B5EF4-FFF2-40B4-BE49-F238E27FC236}">
                <a16:creationId xmlns:a16="http://schemas.microsoft.com/office/drawing/2014/main" id="{97803E51-2D95-0194-5BEA-EAA51F585A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9558" y="1510497"/>
            <a:ext cx="2472883" cy="1605176"/>
          </a:xfrm>
          <a:prstGeom prst="rect">
            <a:avLst/>
          </a:prstGeom>
        </p:spPr>
      </p:pic>
      <p:sp>
        <p:nvSpPr>
          <p:cNvPr id="4" name="TekstSylinder 3">
            <a:extLst>
              <a:ext uri="{FF2B5EF4-FFF2-40B4-BE49-F238E27FC236}">
                <a16:creationId xmlns:a16="http://schemas.microsoft.com/office/drawing/2014/main" id="{4705988E-EE55-1814-F28F-BFD750BE3BA1}"/>
              </a:ext>
            </a:extLst>
          </p:cNvPr>
          <p:cNvSpPr txBox="1"/>
          <p:nvPr/>
        </p:nvSpPr>
        <p:spPr>
          <a:xfrm>
            <a:off x="9814738" y="3158104"/>
            <a:ext cx="1093510" cy="230832"/>
          </a:xfrm>
          <a:prstGeom prst="rect">
            <a:avLst/>
          </a:prstGeom>
          <a:noFill/>
        </p:spPr>
        <p:txBody>
          <a:bodyPr wrap="square" rtlCol="0">
            <a:spAutoFit/>
          </a:bodyPr>
          <a:lstStyle/>
          <a:p>
            <a:r>
              <a:rPr lang="nb-NO" sz="900" dirty="0"/>
              <a:t>Foto: Colourbox</a:t>
            </a:r>
          </a:p>
        </p:txBody>
      </p:sp>
    </p:spTree>
    <p:extLst>
      <p:ext uri="{BB962C8B-B14F-4D97-AF65-F5344CB8AC3E}">
        <p14:creationId xmlns:p14="http://schemas.microsoft.com/office/powerpoint/2010/main" val="3108687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134F70D-6BA7-89A5-A189-A71206424A34}"/>
              </a:ext>
            </a:extLst>
          </p:cNvPr>
          <p:cNvSpPr>
            <a:spLocks noGrp="1"/>
          </p:cNvSpPr>
          <p:nvPr>
            <p:ph type="title"/>
          </p:nvPr>
        </p:nvSpPr>
        <p:spPr/>
        <p:txBody>
          <a:bodyPr/>
          <a:lstStyle/>
          <a:p>
            <a:r>
              <a:rPr lang="nb-NO" dirty="0"/>
              <a:t>Noen praktiske tips!</a:t>
            </a:r>
          </a:p>
        </p:txBody>
      </p:sp>
      <p:sp>
        <p:nvSpPr>
          <p:cNvPr id="3" name="Plassholder for innhold 2">
            <a:extLst>
              <a:ext uri="{FF2B5EF4-FFF2-40B4-BE49-F238E27FC236}">
                <a16:creationId xmlns:a16="http://schemas.microsoft.com/office/drawing/2014/main" id="{30D38864-5DD9-495F-0164-0C5DF743898C}"/>
              </a:ext>
            </a:extLst>
          </p:cNvPr>
          <p:cNvSpPr>
            <a:spLocks noGrp="1"/>
          </p:cNvSpPr>
          <p:nvPr>
            <p:ph idx="1"/>
          </p:nvPr>
        </p:nvSpPr>
        <p:spPr>
          <a:xfrm>
            <a:off x="838199" y="1923067"/>
            <a:ext cx="6184769" cy="4253895"/>
          </a:xfrm>
        </p:spPr>
        <p:txBody>
          <a:bodyPr>
            <a:normAutofit fontScale="70000" lnSpcReduction="20000"/>
          </a:bodyPr>
          <a:lstStyle/>
          <a:p>
            <a:r>
              <a:rPr lang="nb-NO" dirty="0"/>
              <a:t>Det trenger nødvendigvis ikke å være fest for å nyte et glass musserende vin. Invester i en champagnestopper, så holder resten av vinen til neste dag.</a:t>
            </a:r>
          </a:p>
          <a:p>
            <a:r>
              <a:rPr lang="nb-NO" dirty="0"/>
              <a:t>Temperaturen bør være såpass kald at vinen dugger på glasset. Det gir en forfriskende start, og strammer opp vinen. Når man sitter i solen, varmes vinen raskt opp, så hell gjerne bare opp halvfullt glass av gangen, så du bevarer den kjølige smaken. Halvvarm hvitvin gir ikke samme opplevelse. Har du tilgang til isbiter, bruk en vinkjøler så holder du vinflasken kjølig.</a:t>
            </a:r>
          </a:p>
          <a:p>
            <a:r>
              <a:rPr lang="nb-NO" dirty="0"/>
              <a:t>Bruk sansene dine. Nyt vinsmaken med både duft og smak, se på lyset og fargene, og kjenn hvor godt det er å leve!</a:t>
            </a:r>
          </a:p>
          <a:p>
            <a:r>
              <a:rPr lang="nb-NO" dirty="0"/>
              <a:t>Småretter smaker godt utendørs. Sett gjerne frem skinke, pølse, noen ostebiter og oliven.</a:t>
            </a:r>
          </a:p>
        </p:txBody>
      </p:sp>
      <p:pic>
        <p:nvPicPr>
          <p:cNvPr id="8" name="Bilde 7" descr="Et bilde som inneholder drikk, Stettglass, Barutstyr, Vinglass&#10;&#10;KI-generert innhold kan være feil.">
            <a:extLst>
              <a:ext uri="{FF2B5EF4-FFF2-40B4-BE49-F238E27FC236}">
                <a16:creationId xmlns:a16="http://schemas.microsoft.com/office/drawing/2014/main" id="{780D03E4-BBB6-9AA1-5D30-E8D58DF84C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8639" y="2393370"/>
            <a:ext cx="4604207" cy="3162250"/>
          </a:xfrm>
          <a:prstGeom prst="rect">
            <a:avLst/>
          </a:prstGeom>
        </p:spPr>
      </p:pic>
      <p:sp>
        <p:nvSpPr>
          <p:cNvPr id="4" name="TekstSylinder 3">
            <a:extLst>
              <a:ext uri="{FF2B5EF4-FFF2-40B4-BE49-F238E27FC236}">
                <a16:creationId xmlns:a16="http://schemas.microsoft.com/office/drawing/2014/main" id="{4357354C-48B4-F490-2249-4768F9DB80D2}"/>
              </a:ext>
            </a:extLst>
          </p:cNvPr>
          <p:cNvSpPr txBox="1"/>
          <p:nvPr/>
        </p:nvSpPr>
        <p:spPr>
          <a:xfrm>
            <a:off x="10755984" y="5555620"/>
            <a:ext cx="1106862" cy="230832"/>
          </a:xfrm>
          <a:prstGeom prst="rect">
            <a:avLst/>
          </a:prstGeom>
          <a:noFill/>
        </p:spPr>
        <p:txBody>
          <a:bodyPr wrap="square" rtlCol="0">
            <a:spAutoFit/>
          </a:bodyPr>
          <a:lstStyle/>
          <a:p>
            <a:r>
              <a:rPr lang="nb-NO" sz="900" dirty="0"/>
              <a:t>Foto: Colourbox</a:t>
            </a:r>
          </a:p>
        </p:txBody>
      </p:sp>
    </p:spTree>
    <p:extLst>
      <p:ext uri="{BB962C8B-B14F-4D97-AF65-F5344CB8AC3E}">
        <p14:creationId xmlns:p14="http://schemas.microsoft.com/office/powerpoint/2010/main" val="1871534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Et bilde som inneholder kart, tekst, atlas&#10;&#10;KI-generert innhold kan være feil.">
            <a:extLst>
              <a:ext uri="{FF2B5EF4-FFF2-40B4-BE49-F238E27FC236}">
                <a16:creationId xmlns:a16="http://schemas.microsoft.com/office/drawing/2014/main" id="{385A3B5B-9837-8BE3-4C94-CA75EFC4AEC8}"/>
              </a:ext>
            </a:extLst>
          </p:cNvPr>
          <p:cNvPicPr>
            <a:picLocks noChangeAspect="1"/>
          </p:cNvPicPr>
          <p:nvPr/>
        </p:nvPicPr>
        <p:blipFill>
          <a:blip r:embed="rId3"/>
          <a:stretch>
            <a:fillRect/>
          </a:stretch>
        </p:blipFill>
        <p:spPr>
          <a:xfrm>
            <a:off x="6792534" y="486733"/>
            <a:ext cx="5313270" cy="3684587"/>
          </a:xfrm>
          <a:prstGeom prst="rect">
            <a:avLst/>
          </a:prstGeom>
        </p:spPr>
      </p:pic>
      <p:sp>
        <p:nvSpPr>
          <p:cNvPr id="2" name="Tittel 1">
            <a:extLst>
              <a:ext uri="{FF2B5EF4-FFF2-40B4-BE49-F238E27FC236}">
                <a16:creationId xmlns:a16="http://schemas.microsoft.com/office/drawing/2014/main" id="{BE90EBAB-E0EC-81D9-E55C-6504F746641A}"/>
              </a:ext>
            </a:extLst>
          </p:cNvPr>
          <p:cNvSpPr>
            <a:spLocks noGrp="1"/>
          </p:cNvSpPr>
          <p:nvPr>
            <p:ph type="title"/>
          </p:nvPr>
        </p:nvSpPr>
        <p:spPr/>
        <p:txBody>
          <a:bodyPr>
            <a:normAutofit/>
          </a:bodyPr>
          <a:lstStyle/>
          <a:p>
            <a:r>
              <a:rPr lang="fr-FR" sz="3600" dirty="0"/>
              <a:t>Clotilde Davenne</a:t>
            </a:r>
            <a:endParaRPr lang="nb-NO" sz="3600" dirty="0"/>
          </a:p>
        </p:txBody>
      </p:sp>
      <p:sp>
        <p:nvSpPr>
          <p:cNvPr id="4" name="Plassholder for innhold 3">
            <a:extLst>
              <a:ext uri="{FF2B5EF4-FFF2-40B4-BE49-F238E27FC236}">
                <a16:creationId xmlns:a16="http://schemas.microsoft.com/office/drawing/2014/main" id="{AB423163-0579-FEA5-C0CF-1CB21EEFE069}"/>
              </a:ext>
            </a:extLst>
          </p:cNvPr>
          <p:cNvSpPr>
            <a:spLocks noGrp="1"/>
          </p:cNvSpPr>
          <p:nvPr>
            <p:ph sz="half" idx="2"/>
          </p:nvPr>
        </p:nvSpPr>
        <p:spPr>
          <a:xfrm>
            <a:off x="796516" y="4493342"/>
            <a:ext cx="10558871" cy="2165418"/>
          </a:xfrm>
        </p:spPr>
        <p:txBody>
          <a:bodyPr>
            <a:normAutofit/>
          </a:bodyPr>
          <a:lstStyle/>
          <a:p>
            <a:r>
              <a:rPr lang="nb-NO" sz="1600" dirty="0"/>
              <a:t>Clotilde er utdannet ønolog og jobbet som </a:t>
            </a:r>
            <a:r>
              <a:rPr lang="nb-NO" sz="1600" dirty="0" err="1"/>
              <a:t>vinmaker</a:t>
            </a:r>
            <a:r>
              <a:rPr lang="nb-NO" sz="1600" dirty="0"/>
              <a:t> i USA, og i 17 år hos Jean-Marc </a:t>
            </a:r>
            <a:r>
              <a:rPr lang="nb-NO" sz="1600" dirty="0" err="1"/>
              <a:t>Brocard</a:t>
            </a:r>
            <a:r>
              <a:rPr lang="nb-NO" sz="1600" dirty="0"/>
              <a:t> før hun startet sitt eget eventyr i Chablis.</a:t>
            </a:r>
          </a:p>
          <a:p>
            <a:r>
              <a:rPr lang="nb-NO" sz="1600" dirty="0"/>
              <a:t>Vingården heter Les Temps </a:t>
            </a:r>
            <a:r>
              <a:rPr lang="nb-NO" sz="1600" dirty="0" err="1"/>
              <a:t>Perdus</a:t>
            </a:r>
            <a:r>
              <a:rPr lang="nb-NO" sz="1600" dirty="0"/>
              <a:t> (Lost Time), og er på nesten 30 hektar med små vinstokker spredt over </a:t>
            </a:r>
            <a:r>
              <a:rPr lang="nb-NO" sz="1600" dirty="0" err="1"/>
              <a:t>appellasjoner</a:t>
            </a:r>
            <a:r>
              <a:rPr lang="nb-NO" sz="1600" dirty="0"/>
              <a:t> i Chablis, Saint-Bris og </a:t>
            </a:r>
            <a:r>
              <a:rPr lang="nb-NO" sz="1600" dirty="0" err="1"/>
              <a:t>Irancy</a:t>
            </a:r>
            <a:r>
              <a:rPr lang="nb-NO" sz="1600" dirty="0"/>
              <a:t>.</a:t>
            </a:r>
          </a:p>
          <a:p>
            <a:r>
              <a:rPr lang="nb-NO" sz="1600" dirty="0"/>
              <a:t>Clotilde jobber med svært lave avkastninger i vinmarkene sine, de fleste av gammel årgang. Hun satser på biodynamisk vindyrking uten bruk av kjemikalier. </a:t>
            </a:r>
          </a:p>
          <a:p>
            <a:r>
              <a:rPr lang="nb-NO" sz="1600" dirty="0" err="1"/>
              <a:t>Vineriet</a:t>
            </a:r>
            <a:r>
              <a:rPr lang="nb-NO" sz="1600" dirty="0"/>
              <a:t> er et moderne anlegg med temperaturkontrollerte tanker av stål og </a:t>
            </a:r>
            <a:r>
              <a:rPr lang="nb-NO" sz="1600" dirty="0" err="1"/>
              <a:t>epoxy</a:t>
            </a:r>
            <a:r>
              <a:rPr lang="nb-NO" sz="1600" dirty="0"/>
              <a:t> (ikke eikefat).</a:t>
            </a:r>
          </a:p>
        </p:txBody>
      </p:sp>
      <p:sp>
        <p:nvSpPr>
          <p:cNvPr id="5" name="TekstSylinder 4">
            <a:extLst>
              <a:ext uri="{FF2B5EF4-FFF2-40B4-BE49-F238E27FC236}">
                <a16:creationId xmlns:a16="http://schemas.microsoft.com/office/drawing/2014/main" id="{D8B25B25-F41B-DA74-D9B6-B2E987FE14D2}"/>
              </a:ext>
            </a:extLst>
          </p:cNvPr>
          <p:cNvSpPr txBox="1"/>
          <p:nvPr/>
        </p:nvSpPr>
        <p:spPr>
          <a:xfrm>
            <a:off x="836612" y="1290578"/>
            <a:ext cx="5433194" cy="400110"/>
          </a:xfrm>
          <a:prstGeom prst="rect">
            <a:avLst/>
          </a:prstGeom>
          <a:noFill/>
        </p:spPr>
        <p:txBody>
          <a:bodyPr wrap="square" rtlCol="0">
            <a:spAutoFit/>
          </a:bodyPr>
          <a:lstStyle/>
          <a:p>
            <a:r>
              <a:rPr lang="nb-NO" sz="2000" dirty="0"/>
              <a:t>Pioneren som banet vei for kvinnelige vinmakere</a:t>
            </a:r>
          </a:p>
        </p:txBody>
      </p:sp>
      <p:pic>
        <p:nvPicPr>
          <p:cNvPr id="6" name="Bilde 5" descr="Et bilde som inneholder person, utendørs, klær, sky&#10;&#10;KI-generert innhold kan være feil.">
            <a:extLst>
              <a:ext uri="{FF2B5EF4-FFF2-40B4-BE49-F238E27FC236}">
                <a16:creationId xmlns:a16="http://schemas.microsoft.com/office/drawing/2014/main" id="{28031612-D37B-750A-8176-929D6560DD43}"/>
              </a:ext>
            </a:extLst>
          </p:cNvPr>
          <p:cNvPicPr>
            <a:picLocks noChangeAspect="1"/>
          </p:cNvPicPr>
          <p:nvPr/>
        </p:nvPicPr>
        <p:blipFill>
          <a:blip r:embed="rId4"/>
          <a:stretch>
            <a:fillRect/>
          </a:stretch>
        </p:blipFill>
        <p:spPr>
          <a:xfrm>
            <a:off x="817675" y="1946787"/>
            <a:ext cx="2849757" cy="1902512"/>
          </a:xfrm>
          <a:prstGeom prst="rect">
            <a:avLst/>
          </a:prstGeom>
        </p:spPr>
      </p:pic>
      <p:pic>
        <p:nvPicPr>
          <p:cNvPr id="15" name="Bilde 14" descr="Et bilde som inneholder himmel, utendørs, plante, gress&#10;&#10;KI-generert innhold kan være feil.">
            <a:extLst>
              <a:ext uri="{FF2B5EF4-FFF2-40B4-BE49-F238E27FC236}">
                <a16:creationId xmlns:a16="http://schemas.microsoft.com/office/drawing/2014/main" id="{6EC101EB-50B2-2A94-7C83-14FEF3211094}"/>
              </a:ext>
            </a:extLst>
          </p:cNvPr>
          <p:cNvPicPr>
            <a:picLocks noChangeAspect="1"/>
          </p:cNvPicPr>
          <p:nvPr/>
        </p:nvPicPr>
        <p:blipFill>
          <a:blip r:embed="rId5"/>
          <a:stretch>
            <a:fillRect/>
          </a:stretch>
        </p:blipFill>
        <p:spPr>
          <a:xfrm>
            <a:off x="3795252" y="1946785"/>
            <a:ext cx="2869462" cy="1902513"/>
          </a:xfrm>
          <a:prstGeom prst="rect">
            <a:avLst/>
          </a:prstGeom>
        </p:spPr>
      </p:pic>
      <p:sp>
        <p:nvSpPr>
          <p:cNvPr id="3" name="TekstSylinder 2">
            <a:extLst>
              <a:ext uri="{FF2B5EF4-FFF2-40B4-BE49-F238E27FC236}">
                <a16:creationId xmlns:a16="http://schemas.microsoft.com/office/drawing/2014/main" id="{EA0C6F57-2B16-E7DF-3CEA-74C8A1D2673A}"/>
              </a:ext>
            </a:extLst>
          </p:cNvPr>
          <p:cNvSpPr txBox="1"/>
          <p:nvPr/>
        </p:nvSpPr>
        <p:spPr>
          <a:xfrm>
            <a:off x="796516" y="3934195"/>
            <a:ext cx="4735020" cy="230832"/>
          </a:xfrm>
          <a:prstGeom prst="rect">
            <a:avLst/>
          </a:prstGeom>
          <a:noFill/>
        </p:spPr>
        <p:txBody>
          <a:bodyPr wrap="square" rtlCol="0">
            <a:spAutoFit/>
          </a:bodyPr>
          <a:lstStyle/>
          <a:p>
            <a:r>
              <a:rPr lang="nb-NO" sz="900" dirty="0"/>
              <a:t>Foto: clotildedavenne.fr/en/</a:t>
            </a:r>
            <a:r>
              <a:rPr lang="nb-NO" sz="900" dirty="0" err="1"/>
              <a:t>domaine</a:t>
            </a:r>
            <a:r>
              <a:rPr lang="nb-NO" sz="900" dirty="0"/>
              <a:t>/8-clotilde-davenne-chablis-since-1989</a:t>
            </a:r>
          </a:p>
        </p:txBody>
      </p:sp>
    </p:spTree>
    <p:extLst>
      <p:ext uri="{BB962C8B-B14F-4D97-AF65-F5344CB8AC3E}">
        <p14:creationId xmlns:p14="http://schemas.microsoft.com/office/powerpoint/2010/main" val="333632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19E60-C742-878F-1C1B-B3C38EA1622D}"/>
            </a:ext>
          </a:extLst>
        </p:cNvPr>
        <p:cNvGrpSpPr/>
        <p:nvPr/>
      </p:nvGrpSpPr>
      <p:grpSpPr>
        <a:xfrm>
          <a:off x="0" y="0"/>
          <a:ext cx="0" cy="0"/>
          <a:chOff x="0" y="0"/>
          <a:chExt cx="0" cy="0"/>
        </a:xfrm>
      </p:grpSpPr>
      <p:pic>
        <p:nvPicPr>
          <p:cNvPr id="7" name="Plassholder for innhold 6" descr="Et bilde som inneholder tekst, drikk, Glassflaske, vinflaske&#10;&#10;KI-generert innhold kan være feil.">
            <a:extLst>
              <a:ext uri="{FF2B5EF4-FFF2-40B4-BE49-F238E27FC236}">
                <a16:creationId xmlns:a16="http://schemas.microsoft.com/office/drawing/2014/main" id="{C551537C-D33C-4517-AAE6-9EFD3D3CFD41}"/>
              </a:ext>
            </a:extLst>
          </p:cNvPr>
          <p:cNvPicPr>
            <a:picLocks noGrp="1" noChangeAspect="1"/>
          </p:cNvPicPr>
          <p:nvPr>
            <p:ph sz="quarter" idx="4"/>
          </p:nvPr>
        </p:nvPicPr>
        <p:blipFill rotWithShape="1">
          <a:blip r:embed="rId2"/>
          <a:srcRect l="15968" t="4407" r="71091" b="40562"/>
          <a:stretch/>
        </p:blipFill>
        <p:spPr bwMode="auto">
          <a:xfrm>
            <a:off x="10216646" y="1340731"/>
            <a:ext cx="1299990" cy="3591499"/>
          </a:xfrm>
          <a:prstGeom prst="rect">
            <a:avLst/>
          </a:prstGeom>
          <a:ln>
            <a:noFill/>
          </a:ln>
          <a:extLst>
            <a:ext uri="{53640926-AAD7-44D8-BBD7-CCE9431645EC}">
              <a14:shadowObscured xmlns:a14="http://schemas.microsoft.com/office/drawing/2010/main"/>
            </a:ext>
          </a:extLst>
        </p:spPr>
      </p:pic>
      <p:sp>
        <p:nvSpPr>
          <p:cNvPr id="2" name="Tittel 1">
            <a:extLst>
              <a:ext uri="{FF2B5EF4-FFF2-40B4-BE49-F238E27FC236}">
                <a16:creationId xmlns:a16="http://schemas.microsoft.com/office/drawing/2014/main" id="{569E0603-E36E-4195-D0CC-B7D55DC84D78}"/>
              </a:ext>
            </a:extLst>
          </p:cNvPr>
          <p:cNvSpPr>
            <a:spLocks noGrp="1"/>
          </p:cNvSpPr>
          <p:nvPr>
            <p:ph type="title"/>
          </p:nvPr>
        </p:nvSpPr>
        <p:spPr/>
        <p:txBody>
          <a:bodyPr>
            <a:normAutofit/>
          </a:bodyPr>
          <a:lstStyle/>
          <a:p>
            <a:r>
              <a:rPr lang="fr-FR" sz="3600" dirty="0"/>
              <a:t>Clotilde Davenne Crémant de Bourgogne Extra Brut</a:t>
            </a:r>
            <a:endParaRPr lang="nb-NO" sz="3600" dirty="0"/>
          </a:p>
        </p:txBody>
      </p:sp>
      <p:sp>
        <p:nvSpPr>
          <p:cNvPr id="3" name="Plassholder for tekst 2">
            <a:extLst>
              <a:ext uri="{FF2B5EF4-FFF2-40B4-BE49-F238E27FC236}">
                <a16:creationId xmlns:a16="http://schemas.microsoft.com/office/drawing/2014/main" id="{2947B532-53AC-F3E2-686C-092CFEBD83F5}"/>
              </a:ext>
            </a:extLst>
          </p:cNvPr>
          <p:cNvSpPr>
            <a:spLocks noGrp="1"/>
          </p:cNvSpPr>
          <p:nvPr>
            <p:ph type="body" idx="1"/>
          </p:nvPr>
        </p:nvSpPr>
        <p:spPr>
          <a:xfrm>
            <a:off x="839788" y="1536569"/>
            <a:ext cx="10512424" cy="628074"/>
          </a:xfrm>
        </p:spPr>
        <p:txBody>
          <a:bodyPr>
            <a:normAutofit/>
          </a:bodyPr>
          <a:lstStyle/>
          <a:p>
            <a:r>
              <a:rPr lang="nb-NO" dirty="0"/>
              <a:t>Hverdagsfest med bobler og et nydelig alternativ på terrassen!</a:t>
            </a:r>
          </a:p>
        </p:txBody>
      </p:sp>
      <p:sp>
        <p:nvSpPr>
          <p:cNvPr id="4" name="Plassholder for innhold 3">
            <a:extLst>
              <a:ext uri="{FF2B5EF4-FFF2-40B4-BE49-F238E27FC236}">
                <a16:creationId xmlns:a16="http://schemas.microsoft.com/office/drawing/2014/main" id="{15B68709-A0F1-1EEB-6FA8-CDC750430529}"/>
              </a:ext>
            </a:extLst>
          </p:cNvPr>
          <p:cNvSpPr>
            <a:spLocks noGrp="1"/>
          </p:cNvSpPr>
          <p:nvPr>
            <p:ph sz="half" idx="2"/>
          </p:nvPr>
        </p:nvSpPr>
        <p:spPr>
          <a:xfrm>
            <a:off x="839785" y="2505075"/>
            <a:ext cx="9376862" cy="2331330"/>
          </a:xfrm>
        </p:spPr>
        <p:txBody>
          <a:bodyPr>
            <a:normAutofit lnSpcReduction="10000"/>
          </a:bodyPr>
          <a:lstStyle/>
          <a:p>
            <a:r>
              <a:rPr lang="nb-NO" dirty="0"/>
              <a:t>En delikat musserende vin laget av Clotilde Davenne.</a:t>
            </a:r>
          </a:p>
          <a:p>
            <a:r>
              <a:rPr lang="nb-NO" dirty="0"/>
              <a:t>Denne elegante vinen har strågul tone, med duftnoter av sitrusfrukter og eple. </a:t>
            </a:r>
          </a:p>
          <a:p>
            <a:r>
              <a:rPr lang="nb-NO" dirty="0"/>
              <a:t>Smaken er forfriskende, ren, konsentrert og kompleks.</a:t>
            </a:r>
          </a:p>
          <a:p>
            <a:r>
              <a:rPr lang="nb-NO" dirty="0"/>
              <a:t>Godt egnet som </a:t>
            </a:r>
            <a:r>
              <a:rPr lang="nb-NO" dirty="0" err="1"/>
              <a:t>aperitif</a:t>
            </a:r>
            <a:r>
              <a:rPr lang="nb-NO" dirty="0"/>
              <a:t>, til sjømat eller fingermat.</a:t>
            </a:r>
          </a:p>
          <a:p>
            <a:endParaRPr lang="nb-NO" dirty="0"/>
          </a:p>
          <a:p>
            <a:endParaRPr lang="nb-NO" dirty="0"/>
          </a:p>
        </p:txBody>
      </p:sp>
      <p:graphicFrame>
        <p:nvGraphicFramePr>
          <p:cNvPr id="5" name="Tabell 4">
            <a:extLst>
              <a:ext uri="{FF2B5EF4-FFF2-40B4-BE49-F238E27FC236}">
                <a16:creationId xmlns:a16="http://schemas.microsoft.com/office/drawing/2014/main" id="{E80BA051-D9B8-0237-BE43-23E1E05EB3C5}"/>
              </a:ext>
            </a:extLst>
          </p:cNvPr>
          <p:cNvGraphicFramePr>
            <a:graphicFrameLocks noGrp="1"/>
          </p:cNvGraphicFramePr>
          <p:nvPr>
            <p:extLst>
              <p:ext uri="{D42A27DB-BD31-4B8C-83A1-F6EECF244321}">
                <p14:modId xmlns:p14="http://schemas.microsoft.com/office/powerpoint/2010/main" val="1432917545"/>
              </p:ext>
            </p:extLst>
          </p:nvPr>
        </p:nvGraphicFramePr>
        <p:xfrm>
          <a:off x="675364" y="5176837"/>
          <a:ext cx="10841272" cy="1258072"/>
        </p:xfrm>
        <a:graphic>
          <a:graphicData uri="http://schemas.openxmlformats.org/drawingml/2006/table">
            <a:tbl>
              <a:tblPr firstRow="1" bandRow="1">
                <a:tableStyleId>{5DA37D80-6434-44D0-A028-1B22A696006F}</a:tableStyleId>
              </a:tblPr>
              <a:tblGrid>
                <a:gridCol w="1135410">
                  <a:extLst>
                    <a:ext uri="{9D8B030D-6E8A-4147-A177-3AD203B41FA5}">
                      <a16:colId xmlns:a16="http://schemas.microsoft.com/office/drawing/2014/main" val="307118746"/>
                    </a:ext>
                  </a:extLst>
                </a:gridCol>
                <a:gridCol w="1366091">
                  <a:extLst>
                    <a:ext uri="{9D8B030D-6E8A-4147-A177-3AD203B41FA5}">
                      <a16:colId xmlns:a16="http://schemas.microsoft.com/office/drawing/2014/main" val="777601854"/>
                    </a:ext>
                  </a:extLst>
                </a:gridCol>
                <a:gridCol w="1817783">
                  <a:extLst>
                    <a:ext uri="{9D8B030D-6E8A-4147-A177-3AD203B41FA5}">
                      <a16:colId xmlns:a16="http://schemas.microsoft.com/office/drawing/2014/main" val="3160970998"/>
                    </a:ext>
                  </a:extLst>
                </a:gridCol>
                <a:gridCol w="1663547">
                  <a:extLst>
                    <a:ext uri="{9D8B030D-6E8A-4147-A177-3AD203B41FA5}">
                      <a16:colId xmlns:a16="http://schemas.microsoft.com/office/drawing/2014/main" val="3994281156"/>
                    </a:ext>
                  </a:extLst>
                </a:gridCol>
                <a:gridCol w="2192357">
                  <a:extLst>
                    <a:ext uri="{9D8B030D-6E8A-4147-A177-3AD203B41FA5}">
                      <a16:colId xmlns:a16="http://schemas.microsoft.com/office/drawing/2014/main" val="3232866880"/>
                    </a:ext>
                  </a:extLst>
                </a:gridCol>
                <a:gridCol w="914400">
                  <a:extLst>
                    <a:ext uri="{9D8B030D-6E8A-4147-A177-3AD203B41FA5}">
                      <a16:colId xmlns:a16="http://schemas.microsoft.com/office/drawing/2014/main" val="668969135"/>
                    </a:ext>
                  </a:extLst>
                </a:gridCol>
                <a:gridCol w="760164">
                  <a:extLst>
                    <a:ext uri="{9D8B030D-6E8A-4147-A177-3AD203B41FA5}">
                      <a16:colId xmlns:a16="http://schemas.microsoft.com/office/drawing/2014/main" val="356761665"/>
                    </a:ext>
                  </a:extLst>
                </a:gridCol>
                <a:gridCol w="991520">
                  <a:extLst>
                    <a:ext uri="{9D8B030D-6E8A-4147-A177-3AD203B41FA5}">
                      <a16:colId xmlns:a16="http://schemas.microsoft.com/office/drawing/2014/main" val="3474196445"/>
                    </a:ext>
                  </a:extLst>
                </a:gridCol>
              </a:tblGrid>
              <a:tr h="617992">
                <a:tc>
                  <a:txBody>
                    <a:bodyPr/>
                    <a:lstStyle/>
                    <a:p>
                      <a:r>
                        <a:rPr lang="nb-NO" dirty="0"/>
                        <a:t>Land</a:t>
                      </a:r>
                    </a:p>
                  </a:txBody>
                  <a:tcPr/>
                </a:tc>
                <a:tc>
                  <a:txBody>
                    <a:bodyPr/>
                    <a:lstStyle/>
                    <a:p>
                      <a:r>
                        <a:rPr lang="nb-NO" dirty="0"/>
                        <a:t>Distrikt</a:t>
                      </a:r>
                    </a:p>
                  </a:txBody>
                  <a:tcPr/>
                </a:tc>
                <a:tc>
                  <a:txBody>
                    <a:bodyPr/>
                    <a:lstStyle/>
                    <a:p>
                      <a:r>
                        <a:rPr lang="nb-NO" dirty="0"/>
                        <a:t>Underdistrikt</a:t>
                      </a:r>
                    </a:p>
                  </a:txBody>
                  <a:tcPr/>
                </a:tc>
                <a:tc>
                  <a:txBody>
                    <a:bodyPr/>
                    <a:lstStyle/>
                    <a:p>
                      <a:r>
                        <a:rPr lang="nb-NO" dirty="0"/>
                        <a:t>Produsent</a:t>
                      </a:r>
                    </a:p>
                  </a:txBody>
                  <a:tcPr/>
                </a:tc>
                <a:tc>
                  <a:txBody>
                    <a:bodyPr/>
                    <a:lstStyle/>
                    <a:p>
                      <a:r>
                        <a:rPr lang="nb-NO" dirty="0"/>
                        <a:t>Råstoff</a:t>
                      </a:r>
                    </a:p>
                  </a:txBody>
                  <a:tcPr/>
                </a:tc>
                <a:tc>
                  <a:txBody>
                    <a:bodyPr/>
                    <a:lstStyle/>
                    <a:p>
                      <a:r>
                        <a:rPr lang="nb-NO" dirty="0"/>
                        <a:t>Sukker</a:t>
                      </a:r>
                    </a:p>
                  </a:txBody>
                  <a:tcPr/>
                </a:tc>
                <a:tc>
                  <a:txBody>
                    <a:bodyPr/>
                    <a:lstStyle/>
                    <a:p>
                      <a:r>
                        <a:rPr lang="nb-NO" dirty="0"/>
                        <a:t>Syre</a:t>
                      </a:r>
                    </a:p>
                  </a:txBody>
                  <a:tcPr/>
                </a:tc>
                <a:tc>
                  <a:txBody>
                    <a:bodyPr/>
                    <a:lstStyle/>
                    <a:p>
                      <a:r>
                        <a:rPr lang="nb-NO" dirty="0"/>
                        <a:t>Alkohol</a:t>
                      </a:r>
                    </a:p>
                  </a:txBody>
                  <a:tcPr/>
                </a:tc>
                <a:extLst>
                  <a:ext uri="{0D108BD9-81ED-4DB2-BD59-A6C34878D82A}">
                    <a16:rowId xmlns:a16="http://schemas.microsoft.com/office/drawing/2014/main" val="2286929785"/>
                  </a:ext>
                </a:extLst>
              </a:tr>
              <a:tr h="426607">
                <a:tc>
                  <a:txBody>
                    <a:bodyPr/>
                    <a:lstStyle/>
                    <a:p>
                      <a:r>
                        <a:rPr lang="nb-NO" dirty="0"/>
                        <a:t>Frankrike</a:t>
                      </a:r>
                    </a:p>
                  </a:txBody>
                  <a:tcPr/>
                </a:tc>
                <a:tc>
                  <a:txBody>
                    <a:bodyPr/>
                    <a:lstStyle/>
                    <a:p>
                      <a:r>
                        <a:rPr lang="nb-NO" dirty="0"/>
                        <a:t>Burgund</a:t>
                      </a:r>
                    </a:p>
                  </a:txBody>
                  <a:tcPr/>
                </a:tc>
                <a:tc>
                  <a:txBody>
                    <a:bodyPr/>
                    <a:lstStyle/>
                    <a:p>
                      <a:r>
                        <a:rPr lang="nb-NO" dirty="0"/>
                        <a:t>Crémant de Bourgogne</a:t>
                      </a:r>
                    </a:p>
                  </a:txBody>
                  <a:tcPr/>
                </a:tc>
                <a:tc>
                  <a:txBody>
                    <a:bodyPr/>
                    <a:lstStyle/>
                    <a:p>
                      <a:r>
                        <a:rPr lang="nb-NO" dirty="0"/>
                        <a:t>Clotilde Davenne</a:t>
                      </a:r>
                    </a:p>
                  </a:txBody>
                  <a:tcPr/>
                </a:tc>
                <a:tc>
                  <a:txBody>
                    <a:bodyPr/>
                    <a:lstStyle/>
                    <a:p>
                      <a:r>
                        <a:rPr lang="nb-NO" dirty="0"/>
                        <a:t>Chardonnay 100 %</a:t>
                      </a:r>
                    </a:p>
                  </a:txBody>
                  <a:tcPr/>
                </a:tc>
                <a:tc>
                  <a:txBody>
                    <a:bodyPr/>
                    <a:lstStyle/>
                    <a:p>
                      <a:r>
                        <a:rPr lang="nb-NO" dirty="0"/>
                        <a:t>&lt; 3 g/l</a:t>
                      </a:r>
                    </a:p>
                  </a:txBody>
                  <a:tcPr/>
                </a:tc>
                <a:tc>
                  <a:txBody>
                    <a:bodyPr/>
                    <a:lstStyle/>
                    <a:p>
                      <a:r>
                        <a:rPr lang="nb-NO" dirty="0"/>
                        <a:t>6 g/l</a:t>
                      </a:r>
                    </a:p>
                  </a:txBody>
                  <a:tcPr/>
                </a:tc>
                <a:tc>
                  <a:txBody>
                    <a:bodyPr/>
                    <a:lstStyle/>
                    <a:p>
                      <a:r>
                        <a:rPr lang="nb-NO" dirty="0"/>
                        <a:t>12 %</a:t>
                      </a:r>
                    </a:p>
                  </a:txBody>
                  <a:tcPr/>
                </a:tc>
                <a:extLst>
                  <a:ext uri="{0D108BD9-81ED-4DB2-BD59-A6C34878D82A}">
                    <a16:rowId xmlns:a16="http://schemas.microsoft.com/office/drawing/2014/main" val="3223422609"/>
                  </a:ext>
                </a:extLst>
              </a:tr>
            </a:tbl>
          </a:graphicData>
        </a:graphic>
      </p:graphicFrame>
      <p:sp>
        <p:nvSpPr>
          <p:cNvPr id="6" name="TekstSylinder 5">
            <a:extLst>
              <a:ext uri="{FF2B5EF4-FFF2-40B4-BE49-F238E27FC236}">
                <a16:creationId xmlns:a16="http://schemas.microsoft.com/office/drawing/2014/main" id="{E3CA966B-78E5-B1F9-105C-8BB88B5A3116}"/>
              </a:ext>
            </a:extLst>
          </p:cNvPr>
          <p:cNvSpPr txBox="1"/>
          <p:nvPr/>
        </p:nvSpPr>
        <p:spPr>
          <a:xfrm>
            <a:off x="10316513" y="4816814"/>
            <a:ext cx="1200123" cy="230832"/>
          </a:xfrm>
          <a:prstGeom prst="rect">
            <a:avLst/>
          </a:prstGeom>
          <a:noFill/>
        </p:spPr>
        <p:txBody>
          <a:bodyPr wrap="square" rtlCol="0">
            <a:spAutoFit/>
          </a:bodyPr>
          <a:lstStyle/>
          <a:p>
            <a:r>
              <a:rPr lang="nb-NO" sz="900" dirty="0"/>
              <a:t>Foto: Vinmonopolet</a:t>
            </a:r>
          </a:p>
        </p:txBody>
      </p:sp>
    </p:spTree>
    <p:extLst>
      <p:ext uri="{BB962C8B-B14F-4D97-AF65-F5344CB8AC3E}">
        <p14:creationId xmlns:p14="http://schemas.microsoft.com/office/powerpoint/2010/main" val="698798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FC471-9629-FB53-8D40-AB81616B9782}"/>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9D6ABA4C-BD51-8804-C4D1-0D12D63BCD32}"/>
              </a:ext>
            </a:extLst>
          </p:cNvPr>
          <p:cNvSpPr>
            <a:spLocks noGrp="1"/>
          </p:cNvSpPr>
          <p:nvPr>
            <p:ph type="title"/>
          </p:nvPr>
        </p:nvSpPr>
        <p:spPr/>
        <p:txBody>
          <a:bodyPr>
            <a:normAutofit/>
          </a:bodyPr>
          <a:lstStyle/>
          <a:p>
            <a:r>
              <a:rPr lang="fr-FR" sz="3600" dirty="0"/>
              <a:t>Nyetimber</a:t>
            </a:r>
            <a:endParaRPr lang="nb-NO" sz="3600" dirty="0"/>
          </a:p>
        </p:txBody>
      </p:sp>
      <p:sp>
        <p:nvSpPr>
          <p:cNvPr id="3" name="Plassholder for tekst 2">
            <a:extLst>
              <a:ext uri="{FF2B5EF4-FFF2-40B4-BE49-F238E27FC236}">
                <a16:creationId xmlns:a16="http://schemas.microsoft.com/office/drawing/2014/main" id="{C1BC1EB7-F079-C9E2-1571-2BC51DCF4DD0}"/>
              </a:ext>
            </a:extLst>
          </p:cNvPr>
          <p:cNvSpPr>
            <a:spLocks noGrp="1"/>
          </p:cNvSpPr>
          <p:nvPr>
            <p:ph type="body" idx="1"/>
          </p:nvPr>
        </p:nvSpPr>
        <p:spPr>
          <a:xfrm>
            <a:off x="836610" y="1592826"/>
            <a:ext cx="7129113" cy="708281"/>
          </a:xfrm>
        </p:spPr>
        <p:txBody>
          <a:bodyPr>
            <a:normAutofit fontScale="92500"/>
          </a:bodyPr>
          <a:lstStyle/>
          <a:p>
            <a:r>
              <a:rPr lang="nb-NO" sz="1800" dirty="0"/>
              <a:t>Visjonen til </a:t>
            </a:r>
            <a:r>
              <a:rPr lang="nb-NO" sz="1800" dirty="0" err="1"/>
              <a:t>Nyetimer</a:t>
            </a:r>
            <a:r>
              <a:rPr lang="nb-NO" sz="1800" dirty="0"/>
              <a:t> var </a:t>
            </a:r>
            <a:r>
              <a:rPr lang="sv-SE" sz="1800" dirty="0"/>
              <a:t>dristig, helt </a:t>
            </a:r>
            <a:r>
              <a:rPr lang="sv-SE" sz="1800" dirty="0" err="1"/>
              <a:t>fra</a:t>
            </a:r>
            <a:r>
              <a:rPr lang="sv-SE" sz="1800" dirty="0"/>
              <a:t> starten av. De </a:t>
            </a:r>
            <a:r>
              <a:rPr lang="sv-SE" sz="1800" dirty="0" err="1"/>
              <a:t>våget</a:t>
            </a:r>
            <a:r>
              <a:rPr lang="sv-SE" sz="1800" dirty="0"/>
              <a:t> å </a:t>
            </a:r>
            <a:r>
              <a:rPr lang="sv-SE" sz="1800" dirty="0" err="1"/>
              <a:t>utfordre</a:t>
            </a:r>
            <a:r>
              <a:rPr lang="sv-SE" sz="1800" dirty="0"/>
              <a:t> dominansen </a:t>
            </a:r>
            <a:r>
              <a:rPr lang="sv-SE" sz="1800" dirty="0" err="1"/>
              <a:t>fra</a:t>
            </a:r>
            <a:r>
              <a:rPr lang="sv-SE" sz="1800" dirty="0"/>
              <a:t> </a:t>
            </a:r>
            <a:r>
              <a:rPr lang="sv-SE" sz="1800" dirty="0" err="1"/>
              <a:t>selveste</a:t>
            </a:r>
            <a:r>
              <a:rPr lang="sv-SE" sz="1800" dirty="0"/>
              <a:t> Champagne på fine </a:t>
            </a:r>
            <a:r>
              <a:rPr lang="sv-SE" sz="1800" dirty="0" err="1"/>
              <a:t>wine</a:t>
            </a:r>
            <a:r>
              <a:rPr lang="sv-SE" sz="1800" dirty="0"/>
              <a:t> </a:t>
            </a:r>
            <a:r>
              <a:rPr lang="sv-SE" sz="1800" dirty="0" err="1"/>
              <a:t>vinmarkedet</a:t>
            </a:r>
            <a:endParaRPr lang="nb-NO" sz="1800" dirty="0"/>
          </a:p>
        </p:txBody>
      </p:sp>
      <p:sp>
        <p:nvSpPr>
          <p:cNvPr id="4" name="Plassholder for innhold 3">
            <a:extLst>
              <a:ext uri="{FF2B5EF4-FFF2-40B4-BE49-F238E27FC236}">
                <a16:creationId xmlns:a16="http://schemas.microsoft.com/office/drawing/2014/main" id="{730E81CB-410F-CB15-94AE-30C1B1CBD600}"/>
              </a:ext>
            </a:extLst>
          </p:cNvPr>
          <p:cNvSpPr>
            <a:spLocks noGrp="1"/>
          </p:cNvSpPr>
          <p:nvPr>
            <p:ph sz="half" idx="2"/>
          </p:nvPr>
        </p:nvSpPr>
        <p:spPr>
          <a:xfrm>
            <a:off x="839787" y="2479249"/>
            <a:ext cx="6957194" cy="3710414"/>
          </a:xfrm>
        </p:spPr>
        <p:txBody>
          <a:bodyPr>
            <a:normAutofit lnSpcReduction="10000"/>
          </a:bodyPr>
          <a:lstStyle/>
          <a:p>
            <a:r>
              <a:rPr lang="nb-NO" sz="1600" dirty="0"/>
              <a:t>Stuart og Sandy Moss grunnla </a:t>
            </a:r>
            <a:r>
              <a:rPr lang="nb-NO" sz="1600" dirty="0" err="1"/>
              <a:t>Nyetimer</a:t>
            </a:r>
            <a:r>
              <a:rPr lang="nb-NO" sz="1600" dirty="0"/>
              <a:t> i 1988.</a:t>
            </a:r>
          </a:p>
          <a:p>
            <a:r>
              <a:rPr lang="nb-NO" sz="1600" dirty="0"/>
              <a:t>De ønsket å lage engelsk musserende vin i verdensklasse, og de ble den første produsenten i Storbritannia som lagde musserende vin av utelukkende klassiske champagnedruer.</a:t>
            </a:r>
          </a:p>
          <a:p>
            <a:r>
              <a:rPr lang="nb-NO" sz="1600" dirty="0"/>
              <a:t>Alle vinmarkene er sørvendte for å oppnå best mulig soleksponering og jordsmonnet minner om det man finner i Champagne.</a:t>
            </a:r>
          </a:p>
          <a:p>
            <a:r>
              <a:rPr lang="nb-NO" sz="1600" dirty="0"/>
              <a:t>Nyetimber ble i 2006 solgt til nederlenderen Erik </a:t>
            </a:r>
            <a:r>
              <a:rPr lang="nb-NO" sz="1600" dirty="0" err="1"/>
              <a:t>Hereema</a:t>
            </a:r>
            <a:r>
              <a:rPr lang="nb-NO" sz="1600" dirty="0"/>
              <a:t> som er dagens eier. </a:t>
            </a:r>
          </a:p>
          <a:p>
            <a:r>
              <a:rPr lang="nb-NO" sz="1600" dirty="0"/>
              <a:t>Han ansatt den kanadiske vinmakeren Cherie </a:t>
            </a:r>
            <a:r>
              <a:rPr lang="nb-NO" sz="1600" dirty="0" err="1"/>
              <a:t>Spriggs</a:t>
            </a:r>
            <a:r>
              <a:rPr lang="nb-NO" sz="1600" dirty="0"/>
              <a:t> og hennes mann Brad </a:t>
            </a:r>
            <a:r>
              <a:rPr lang="nb-NO" sz="1600" dirty="0" err="1"/>
              <a:t>Greatrix</a:t>
            </a:r>
            <a:r>
              <a:rPr lang="nb-NO" sz="1600" dirty="0"/>
              <a:t>. </a:t>
            </a:r>
            <a:r>
              <a:rPr lang="sv-SE" sz="1600" dirty="0"/>
              <a:t>Cherie </a:t>
            </a:r>
            <a:r>
              <a:rPr lang="sv-SE" sz="1600" dirty="0" err="1"/>
              <a:t>Spriggs</a:t>
            </a:r>
            <a:r>
              <a:rPr lang="sv-SE" sz="1600" dirty="0"/>
              <a:t> vant ”</a:t>
            </a:r>
            <a:r>
              <a:rPr lang="sv-SE" sz="1600" dirty="0" err="1"/>
              <a:t>Sparkling</a:t>
            </a:r>
            <a:r>
              <a:rPr lang="sv-SE" sz="1600" dirty="0"/>
              <a:t> </a:t>
            </a:r>
            <a:r>
              <a:rPr lang="sv-SE" sz="1600" dirty="0" err="1"/>
              <a:t>Winemaker</a:t>
            </a:r>
            <a:r>
              <a:rPr lang="sv-SE" sz="1600" dirty="0"/>
              <a:t> </a:t>
            </a:r>
            <a:r>
              <a:rPr lang="sv-SE" sz="1600" dirty="0" err="1"/>
              <a:t>of</a:t>
            </a:r>
            <a:r>
              <a:rPr lang="sv-SE" sz="1600" dirty="0"/>
              <a:t> the </a:t>
            </a:r>
            <a:r>
              <a:rPr lang="sv-SE" sz="1600" dirty="0" err="1"/>
              <a:t>Year</a:t>
            </a:r>
            <a:r>
              <a:rPr lang="sv-SE" sz="1600" dirty="0"/>
              <a:t> 2018” og er den </a:t>
            </a:r>
            <a:r>
              <a:rPr lang="sv-SE" sz="1600" dirty="0" err="1"/>
              <a:t>første</a:t>
            </a:r>
            <a:r>
              <a:rPr lang="sv-SE" sz="1600" dirty="0"/>
              <a:t> </a:t>
            </a:r>
            <a:r>
              <a:rPr lang="sv-SE" sz="1600" dirty="0" err="1"/>
              <a:t>kvinnen</a:t>
            </a:r>
            <a:r>
              <a:rPr lang="sv-SE" sz="1600" dirty="0"/>
              <a:t> og </a:t>
            </a:r>
            <a:r>
              <a:rPr lang="sv-SE" sz="1600" dirty="0" err="1"/>
              <a:t>første</a:t>
            </a:r>
            <a:r>
              <a:rPr lang="sv-SE" sz="1600" dirty="0"/>
              <a:t> personen </a:t>
            </a:r>
            <a:r>
              <a:rPr lang="sv-SE" sz="1600" dirty="0" err="1"/>
              <a:t>utenfor</a:t>
            </a:r>
            <a:r>
              <a:rPr lang="sv-SE" sz="1600" dirty="0"/>
              <a:t> Champagne som har vunnet denne </a:t>
            </a:r>
            <a:r>
              <a:rPr lang="sv-SE" sz="1600" dirty="0" err="1"/>
              <a:t>utmerkelsen</a:t>
            </a:r>
            <a:r>
              <a:rPr lang="sv-SE" sz="1600" dirty="0"/>
              <a:t>.</a:t>
            </a:r>
            <a:endParaRPr lang="nb-NO" sz="1600" dirty="0"/>
          </a:p>
          <a:p>
            <a:r>
              <a:rPr lang="nb-NO" sz="1600" dirty="0" err="1"/>
              <a:t>Spriggs</a:t>
            </a:r>
            <a:r>
              <a:rPr lang="nb-NO" sz="1600" dirty="0"/>
              <a:t> arbeid og forståelse for det værbitte, fuktige og kalde klimaet vi finner på de britiske øyer, har mye av æren for at Nyetimber er en av få som lager musserende vin av meget høy kvalitet i England. </a:t>
            </a:r>
          </a:p>
        </p:txBody>
      </p:sp>
      <p:pic>
        <p:nvPicPr>
          <p:cNvPr id="5" name="Bilde 4" descr="Et bilde som inneholder utendørs, gress, natur, landskap&#10;&#10;KI-generert innhold kan være feil.">
            <a:extLst>
              <a:ext uri="{FF2B5EF4-FFF2-40B4-BE49-F238E27FC236}">
                <a16:creationId xmlns:a16="http://schemas.microsoft.com/office/drawing/2014/main" id="{B3B405EA-DF79-60DE-2F7A-BAC66A6558A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6931" y="3304970"/>
            <a:ext cx="3834765" cy="2875915"/>
          </a:xfrm>
          <a:prstGeom prst="rect">
            <a:avLst/>
          </a:prstGeom>
          <a:noFill/>
          <a:ln>
            <a:noFill/>
          </a:ln>
        </p:spPr>
      </p:pic>
      <p:sp>
        <p:nvSpPr>
          <p:cNvPr id="6" name="TekstSylinder 5">
            <a:extLst>
              <a:ext uri="{FF2B5EF4-FFF2-40B4-BE49-F238E27FC236}">
                <a16:creationId xmlns:a16="http://schemas.microsoft.com/office/drawing/2014/main" id="{5EF478F1-EA9F-D7DA-3FF3-FE49070D174A}"/>
              </a:ext>
            </a:extLst>
          </p:cNvPr>
          <p:cNvSpPr txBox="1"/>
          <p:nvPr/>
        </p:nvSpPr>
        <p:spPr>
          <a:xfrm>
            <a:off x="7965723" y="6401514"/>
            <a:ext cx="3834765" cy="276999"/>
          </a:xfrm>
          <a:prstGeom prst="rect">
            <a:avLst/>
          </a:prstGeom>
          <a:noFill/>
        </p:spPr>
        <p:txBody>
          <a:bodyPr wrap="square" rtlCol="0">
            <a:spAutoFit/>
          </a:bodyPr>
          <a:lstStyle/>
          <a:p>
            <a:r>
              <a:rPr lang="nb-NO" sz="1200" dirty="0" err="1"/>
              <a:t>Nytimber</a:t>
            </a:r>
            <a:r>
              <a:rPr lang="nb-NO" sz="1200" dirty="0"/>
              <a:t> smakte fantastisk på Kalveskaret i Lofoten</a:t>
            </a:r>
          </a:p>
        </p:txBody>
      </p:sp>
      <p:pic>
        <p:nvPicPr>
          <p:cNvPr id="7" name="Bilde 6">
            <a:extLst>
              <a:ext uri="{FF2B5EF4-FFF2-40B4-BE49-F238E27FC236}">
                <a16:creationId xmlns:a16="http://schemas.microsoft.com/office/drawing/2014/main" id="{426F41A9-129A-169D-529E-26D30B96CFE1}"/>
              </a:ext>
            </a:extLst>
          </p:cNvPr>
          <p:cNvPicPr>
            <a:picLocks noChangeAspect="1"/>
          </p:cNvPicPr>
          <p:nvPr/>
        </p:nvPicPr>
        <p:blipFill>
          <a:blip r:embed="rId4"/>
          <a:stretch>
            <a:fillRect/>
          </a:stretch>
        </p:blipFill>
        <p:spPr>
          <a:xfrm>
            <a:off x="9372484" y="365125"/>
            <a:ext cx="2429211" cy="2735877"/>
          </a:xfrm>
          <a:prstGeom prst="rect">
            <a:avLst/>
          </a:prstGeom>
        </p:spPr>
      </p:pic>
      <p:pic>
        <p:nvPicPr>
          <p:cNvPr id="10" name="Bilde 9">
            <a:extLst>
              <a:ext uri="{FF2B5EF4-FFF2-40B4-BE49-F238E27FC236}">
                <a16:creationId xmlns:a16="http://schemas.microsoft.com/office/drawing/2014/main" id="{E5580512-78BC-B54A-2782-AB5B1F42E472}"/>
              </a:ext>
            </a:extLst>
          </p:cNvPr>
          <p:cNvPicPr>
            <a:picLocks noChangeAspect="1"/>
          </p:cNvPicPr>
          <p:nvPr/>
        </p:nvPicPr>
        <p:blipFill>
          <a:blip r:embed="rId5"/>
          <a:stretch>
            <a:fillRect/>
          </a:stretch>
        </p:blipFill>
        <p:spPr>
          <a:xfrm>
            <a:off x="7965723" y="365125"/>
            <a:ext cx="1219185" cy="2735876"/>
          </a:xfrm>
          <a:prstGeom prst="rect">
            <a:avLst/>
          </a:prstGeom>
        </p:spPr>
      </p:pic>
      <p:sp>
        <p:nvSpPr>
          <p:cNvPr id="9" name="TekstSylinder 8">
            <a:extLst>
              <a:ext uri="{FF2B5EF4-FFF2-40B4-BE49-F238E27FC236}">
                <a16:creationId xmlns:a16="http://schemas.microsoft.com/office/drawing/2014/main" id="{A8FF8CC4-C2AF-5514-294B-5B8A40CBA31F}"/>
              </a:ext>
            </a:extLst>
          </p:cNvPr>
          <p:cNvSpPr txBox="1"/>
          <p:nvPr/>
        </p:nvSpPr>
        <p:spPr>
          <a:xfrm>
            <a:off x="7877978" y="3095141"/>
            <a:ext cx="1746790" cy="230832"/>
          </a:xfrm>
          <a:prstGeom prst="rect">
            <a:avLst/>
          </a:prstGeom>
          <a:noFill/>
        </p:spPr>
        <p:txBody>
          <a:bodyPr wrap="square" rtlCol="0">
            <a:spAutoFit/>
          </a:bodyPr>
          <a:lstStyle/>
          <a:p>
            <a:r>
              <a:rPr lang="nb-NO" sz="900" dirty="0"/>
              <a:t>Foto Brummellmagazine.co.uk</a:t>
            </a:r>
            <a:endParaRPr lang="nb-NO" sz="1600" dirty="0"/>
          </a:p>
        </p:txBody>
      </p:sp>
      <p:sp>
        <p:nvSpPr>
          <p:cNvPr id="11" name="TekstSylinder 10">
            <a:extLst>
              <a:ext uri="{FF2B5EF4-FFF2-40B4-BE49-F238E27FC236}">
                <a16:creationId xmlns:a16="http://schemas.microsoft.com/office/drawing/2014/main" id="{6CD6B36A-4617-3388-6D1E-BDAB0891ECB9}"/>
              </a:ext>
            </a:extLst>
          </p:cNvPr>
          <p:cNvSpPr txBox="1"/>
          <p:nvPr/>
        </p:nvSpPr>
        <p:spPr>
          <a:xfrm>
            <a:off x="10745795" y="3077633"/>
            <a:ext cx="1037920" cy="230832"/>
          </a:xfrm>
          <a:prstGeom prst="rect">
            <a:avLst/>
          </a:prstGeom>
          <a:noFill/>
        </p:spPr>
        <p:txBody>
          <a:bodyPr wrap="square" rtlCol="0">
            <a:spAutoFit/>
          </a:bodyPr>
          <a:lstStyle/>
          <a:p>
            <a:r>
              <a:rPr lang="nb-NO" sz="900" dirty="0"/>
              <a:t>Foto: Nyetimber</a:t>
            </a:r>
            <a:endParaRPr lang="nb-NO" sz="1600" dirty="0"/>
          </a:p>
        </p:txBody>
      </p:sp>
      <p:sp>
        <p:nvSpPr>
          <p:cNvPr id="12" name="TekstSylinder 11">
            <a:extLst>
              <a:ext uri="{FF2B5EF4-FFF2-40B4-BE49-F238E27FC236}">
                <a16:creationId xmlns:a16="http://schemas.microsoft.com/office/drawing/2014/main" id="{018EECB4-62B7-8686-D6AB-02BBDB56E7F2}"/>
              </a:ext>
            </a:extLst>
          </p:cNvPr>
          <p:cNvSpPr txBox="1"/>
          <p:nvPr/>
        </p:nvSpPr>
        <p:spPr>
          <a:xfrm>
            <a:off x="10769962" y="6154021"/>
            <a:ext cx="1031733" cy="230832"/>
          </a:xfrm>
          <a:prstGeom prst="rect">
            <a:avLst/>
          </a:prstGeom>
          <a:noFill/>
        </p:spPr>
        <p:txBody>
          <a:bodyPr wrap="square" rtlCol="0">
            <a:spAutoFit/>
          </a:bodyPr>
          <a:lstStyle/>
          <a:p>
            <a:r>
              <a:rPr lang="nb-NO" sz="900" dirty="0"/>
              <a:t>Foto: H. Grønlie </a:t>
            </a:r>
            <a:endParaRPr lang="nb-NO" sz="1600" dirty="0"/>
          </a:p>
        </p:txBody>
      </p:sp>
    </p:spTree>
    <p:extLst>
      <p:ext uri="{BB962C8B-B14F-4D97-AF65-F5344CB8AC3E}">
        <p14:creationId xmlns:p14="http://schemas.microsoft.com/office/powerpoint/2010/main" val="787073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1C11D-FE29-27C5-4EB9-CE3475CB8136}"/>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B7BAF9DE-E82B-D4E0-B74D-A28B55781E7B}"/>
              </a:ext>
            </a:extLst>
          </p:cNvPr>
          <p:cNvSpPr>
            <a:spLocks noGrp="1"/>
          </p:cNvSpPr>
          <p:nvPr>
            <p:ph type="title"/>
          </p:nvPr>
        </p:nvSpPr>
        <p:spPr/>
        <p:txBody>
          <a:bodyPr/>
          <a:lstStyle/>
          <a:p>
            <a:r>
              <a:rPr lang="nb-NO" dirty="0"/>
              <a:t>Nyetimber Classic Cuvee</a:t>
            </a:r>
          </a:p>
        </p:txBody>
      </p:sp>
      <p:sp>
        <p:nvSpPr>
          <p:cNvPr id="3" name="Plassholder for tekst 2">
            <a:extLst>
              <a:ext uri="{FF2B5EF4-FFF2-40B4-BE49-F238E27FC236}">
                <a16:creationId xmlns:a16="http://schemas.microsoft.com/office/drawing/2014/main" id="{E4BC2BFB-D117-3A9C-69AE-7D26F1EA1472}"/>
              </a:ext>
            </a:extLst>
          </p:cNvPr>
          <p:cNvSpPr>
            <a:spLocks noGrp="1"/>
          </p:cNvSpPr>
          <p:nvPr>
            <p:ph type="body" idx="1"/>
          </p:nvPr>
        </p:nvSpPr>
        <p:spPr>
          <a:xfrm>
            <a:off x="839788" y="1529699"/>
            <a:ext cx="10512424" cy="677691"/>
          </a:xfrm>
        </p:spPr>
        <p:txBody>
          <a:bodyPr/>
          <a:lstStyle/>
          <a:p>
            <a:r>
              <a:rPr lang="nb-NO" dirty="0"/>
              <a:t>En strålende musserende i verdensklasse!</a:t>
            </a:r>
          </a:p>
        </p:txBody>
      </p:sp>
      <p:sp>
        <p:nvSpPr>
          <p:cNvPr id="4" name="Plassholder for innhold 3">
            <a:extLst>
              <a:ext uri="{FF2B5EF4-FFF2-40B4-BE49-F238E27FC236}">
                <a16:creationId xmlns:a16="http://schemas.microsoft.com/office/drawing/2014/main" id="{B54D67E7-3BDE-D2AE-A581-D5EB93E28E0E}"/>
              </a:ext>
            </a:extLst>
          </p:cNvPr>
          <p:cNvSpPr>
            <a:spLocks noGrp="1"/>
          </p:cNvSpPr>
          <p:nvPr>
            <p:ph sz="half" idx="2"/>
          </p:nvPr>
        </p:nvSpPr>
        <p:spPr>
          <a:xfrm>
            <a:off x="839788" y="2472986"/>
            <a:ext cx="9690560" cy="2299141"/>
          </a:xfrm>
        </p:spPr>
        <p:txBody>
          <a:bodyPr>
            <a:normAutofit/>
          </a:bodyPr>
          <a:lstStyle/>
          <a:p>
            <a:r>
              <a:rPr lang="nb-NO" sz="2000" dirty="0"/>
              <a:t>Dufter innbydende av friske grønne epler, sitrus og søt pære samt smørkjeks, gjærbakst og nøtter. </a:t>
            </a:r>
          </a:p>
          <a:p>
            <a:r>
              <a:rPr lang="nb-NO" sz="2000" dirty="0"/>
              <a:t>Fyldig og </a:t>
            </a:r>
            <a:r>
              <a:rPr lang="nb-NO" sz="2000" dirty="0" err="1"/>
              <a:t>kremet</a:t>
            </a:r>
            <a:r>
              <a:rPr lang="nb-NO" sz="2000" dirty="0"/>
              <a:t> på smak med delikate bobler og flott friskhet.</a:t>
            </a:r>
          </a:p>
          <a:p>
            <a:r>
              <a:rPr lang="nb-NO" sz="2000" dirty="0"/>
              <a:t>Delikat og lett sødmefull ettersmak med god varighet og et hint av eplekake. Deilig og fruktig, men også mineralsk og småkompleks.</a:t>
            </a:r>
          </a:p>
          <a:p>
            <a:r>
              <a:rPr lang="nb-NO" sz="2000" dirty="0"/>
              <a:t>Godt egnet som </a:t>
            </a:r>
            <a:r>
              <a:rPr lang="nb-NO" sz="2000" dirty="0" err="1"/>
              <a:t>apéritif</a:t>
            </a:r>
            <a:r>
              <a:rPr lang="nb-NO" sz="2000" dirty="0"/>
              <a:t> eller til skalldyr, røyket laks, sushi og spekemat.</a:t>
            </a:r>
          </a:p>
        </p:txBody>
      </p:sp>
      <p:pic>
        <p:nvPicPr>
          <p:cNvPr id="9" name="Plassholder for innhold 6" descr="Et bilde som inneholder tekst, drikk, vin, Glassflaske&#10;&#10;KI-generert innhold kan være feil.">
            <a:extLst>
              <a:ext uri="{FF2B5EF4-FFF2-40B4-BE49-F238E27FC236}">
                <a16:creationId xmlns:a16="http://schemas.microsoft.com/office/drawing/2014/main" id="{CEB28E9C-DF3A-3BF2-9737-1CA5224BFF8A}"/>
              </a:ext>
            </a:extLst>
          </p:cNvPr>
          <p:cNvPicPr>
            <a:picLocks noGrp="1" noChangeAspect="1"/>
          </p:cNvPicPr>
          <p:nvPr>
            <p:ph sz="quarter" idx="4"/>
          </p:nvPr>
        </p:nvPicPr>
        <p:blipFill rotWithShape="1">
          <a:blip r:embed="rId3"/>
          <a:srcRect l="13591" r="72077" b="36981"/>
          <a:stretch/>
        </p:blipFill>
        <p:spPr bwMode="auto">
          <a:xfrm>
            <a:off x="10365528" y="1636296"/>
            <a:ext cx="1290321" cy="3433943"/>
          </a:xfrm>
          <a:prstGeom prst="rect">
            <a:avLst/>
          </a:prstGeom>
          <a:ln>
            <a:noFill/>
          </a:ln>
          <a:extLst>
            <a:ext uri="{53640926-AAD7-44D8-BBD7-CCE9431645EC}">
              <a14:shadowObscured xmlns:a14="http://schemas.microsoft.com/office/drawing/2010/main"/>
            </a:ext>
          </a:extLst>
        </p:spPr>
      </p:pic>
      <p:graphicFrame>
        <p:nvGraphicFramePr>
          <p:cNvPr id="11" name="Tabell 10">
            <a:extLst>
              <a:ext uri="{FF2B5EF4-FFF2-40B4-BE49-F238E27FC236}">
                <a16:creationId xmlns:a16="http://schemas.microsoft.com/office/drawing/2014/main" id="{31AF15FF-E2DE-E464-83F2-0DC4191A7E54}"/>
              </a:ext>
            </a:extLst>
          </p:cNvPr>
          <p:cNvGraphicFramePr>
            <a:graphicFrameLocks noGrp="1"/>
          </p:cNvGraphicFramePr>
          <p:nvPr>
            <p:extLst>
              <p:ext uri="{D42A27DB-BD31-4B8C-83A1-F6EECF244321}">
                <p14:modId xmlns:p14="http://schemas.microsoft.com/office/powerpoint/2010/main" val="303843307"/>
              </p:ext>
            </p:extLst>
          </p:nvPr>
        </p:nvGraphicFramePr>
        <p:xfrm>
          <a:off x="495760" y="5088332"/>
          <a:ext cx="11160089" cy="1532392"/>
        </p:xfrm>
        <a:graphic>
          <a:graphicData uri="http://schemas.openxmlformats.org/drawingml/2006/table">
            <a:tbl>
              <a:tblPr firstRow="1" bandRow="1">
                <a:tableStyleId>{5DA37D80-6434-44D0-A028-1B22A696006F}</a:tableStyleId>
              </a:tblPr>
              <a:tblGrid>
                <a:gridCol w="1057618">
                  <a:extLst>
                    <a:ext uri="{9D8B030D-6E8A-4147-A177-3AD203B41FA5}">
                      <a16:colId xmlns:a16="http://schemas.microsoft.com/office/drawing/2014/main" val="307118746"/>
                    </a:ext>
                  </a:extLst>
                </a:gridCol>
                <a:gridCol w="1517447">
                  <a:extLst>
                    <a:ext uri="{9D8B030D-6E8A-4147-A177-3AD203B41FA5}">
                      <a16:colId xmlns:a16="http://schemas.microsoft.com/office/drawing/2014/main" val="777601854"/>
                    </a:ext>
                  </a:extLst>
                </a:gridCol>
                <a:gridCol w="1754563">
                  <a:extLst>
                    <a:ext uri="{9D8B030D-6E8A-4147-A177-3AD203B41FA5}">
                      <a16:colId xmlns:a16="http://schemas.microsoft.com/office/drawing/2014/main" val="3160970998"/>
                    </a:ext>
                  </a:extLst>
                </a:gridCol>
                <a:gridCol w="1685581">
                  <a:extLst>
                    <a:ext uri="{9D8B030D-6E8A-4147-A177-3AD203B41FA5}">
                      <a16:colId xmlns:a16="http://schemas.microsoft.com/office/drawing/2014/main" val="3994281156"/>
                    </a:ext>
                  </a:extLst>
                </a:gridCol>
                <a:gridCol w="2302525">
                  <a:extLst>
                    <a:ext uri="{9D8B030D-6E8A-4147-A177-3AD203B41FA5}">
                      <a16:colId xmlns:a16="http://schemas.microsoft.com/office/drawing/2014/main" val="3232866880"/>
                    </a:ext>
                  </a:extLst>
                </a:gridCol>
                <a:gridCol w="914400">
                  <a:extLst>
                    <a:ext uri="{9D8B030D-6E8A-4147-A177-3AD203B41FA5}">
                      <a16:colId xmlns:a16="http://schemas.microsoft.com/office/drawing/2014/main" val="668969135"/>
                    </a:ext>
                  </a:extLst>
                </a:gridCol>
                <a:gridCol w="870333">
                  <a:extLst>
                    <a:ext uri="{9D8B030D-6E8A-4147-A177-3AD203B41FA5}">
                      <a16:colId xmlns:a16="http://schemas.microsoft.com/office/drawing/2014/main" val="356761665"/>
                    </a:ext>
                  </a:extLst>
                </a:gridCol>
                <a:gridCol w="1057622">
                  <a:extLst>
                    <a:ext uri="{9D8B030D-6E8A-4147-A177-3AD203B41FA5}">
                      <a16:colId xmlns:a16="http://schemas.microsoft.com/office/drawing/2014/main" val="3474196445"/>
                    </a:ext>
                  </a:extLst>
                </a:gridCol>
              </a:tblGrid>
              <a:tr h="617992">
                <a:tc>
                  <a:txBody>
                    <a:bodyPr/>
                    <a:lstStyle/>
                    <a:p>
                      <a:r>
                        <a:rPr lang="nb-NO" dirty="0"/>
                        <a:t>Land</a:t>
                      </a:r>
                    </a:p>
                  </a:txBody>
                  <a:tcPr/>
                </a:tc>
                <a:tc>
                  <a:txBody>
                    <a:bodyPr/>
                    <a:lstStyle/>
                    <a:p>
                      <a:r>
                        <a:rPr lang="nb-NO" dirty="0"/>
                        <a:t>Distrikt</a:t>
                      </a:r>
                    </a:p>
                  </a:txBody>
                  <a:tcPr/>
                </a:tc>
                <a:tc>
                  <a:txBody>
                    <a:bodyPr/>
                    <a:lstStyle/>
                    <a:p>
                      <a:r>
                        <a:rPr lang="nb-NO" dirty="0"/>
                        <a:t>Underdistrikt</a:t>
                      </a:r>
                    </a:p>
                  </a:txBody>
                  <a:tcPr/>
                </a:tc>
                <a:tc>
                  <a:txBody>
                    <a:bodyPr/>
                    <a:lstStyle/>
                    <a:p>
                      <a:r>
                        <a:rPr lang="nb-NO" dirty="0"/>
                        <a:t>Produsent</a:t>
                      </a:r>
                    </a:p>
                  </a:txBody>
                  <a:tcPr/>
                </a:tc>
                <a:tc>
                  <a:txBody>
                    <a:bodyPr/>
                    <a:lstStyle/>
                    <a:p>
                      <a:r>
                        <a:rPr lang="nb-NO" dirty="0"/>
                        <a:t>Råstoff</a:t>
                      </a:r>
                    </a:p>
                  </a:txBody>
                  <a:tcPr/>
                </a:tc>
                <a:tc>
                  <a:txBody>
                    <a:bodyPr/>
                    <a:lstStyle/>
                    <a:p>
                      <a:r>
                        <a:rPr lang="nb-NO" dirty="0"/>
                        <a:t>Sukker</a:t>
                      </a:r>
                    </a:p>
                  </a:txBody>
                  <a:tcPr/>
                </a:tc>
                <a:tc>
                  <a:txBody>
                    <a:bodyPr/>
                    <a:lstStyle/>
                    <a:p>
                      <a:r>
                        <a:rPr lang="nb-NO" dirty="0"/>
                        <a:t>Syre</a:t>
                      </a:r>
                    </a:p>
                  </a:txBody>
                  <a:tcPr/>
                </a:tc>
                <a:tc>
                  <a:txBody>
                    <a:bodyPr/>
                    <a:lstStyle/>
                    <a:p>
                      <a:r>
                        <a:rPr lang="nb-NO" dirty="0"/>
                        <a:t>Alkohol</a:t>
                      </a:r>
                    </a:p>
                  </a:txBody>
                  <a:tcPr/>
                </a:tc>
                <a:extLst>
                  <a:ext uri="{0D108BD9-81ED-4DB2-BD59-A6C34878D82A}">
                    <a16:rowId xmlns:a16="http://schemas.microsoft.com/office/drawing/2014/main" val="2286929785"/>
                  </a:ext>
                </a:extLst>
              </a:tr>
              <a:tr h="426607">
                <a:tc>
                  <a:txBody>
                    <a:bodyPr/>
                    <a:lstStyle/>
                    <a:p>
                      <a:r>
                        <a:rPr lang="nb-NO" dirty="0"/>
                        <a:t>England</a:t>
                      </a:r>
                    </a:p>
                  </a:txBody>
                  <a:tcPr/>
                </a:tc>
                <a:tc>
                  <a:txBody>
                    <a:bodyPr/>
                    <a:lstStyle/>
                    <a:p>
                      <a:r>
                        <a:rPr lang="nb-NO" dirty="0"/>
                        <a:t>Sussex, </a:t>
                      </a:r>
                    </a:p>
                    <a:p>
                      <a:r>
                        <a:rPr lang="nb-NO" dirty="0"/>
                        <a:t>Kent og Hampshire</a:t>
                      </a:r>
                    </a:p>
                  </a:txBody>
                  <a:tcPr/>
                </a:tc>
                <a:tc>
                  <a:txBody>
                    <a:bodyPr/>
                    <a:lstStyle/>
                    <a:p>
                      <a:r>
                        <a:rPr lang="nb-NO" dirty="0"/>
                        <a:t>West Sussex</a:t>
                      </a:r>
                    </a:p>
                  </a:txBody>
                  <a:tcPr/>
                </a:tc>
                <a:tc>
                  <a:txBody>
                    <a:bodyPr/>
                    <a:lstStyle/>
                    <a:p>
                      <a:r>
                        <a:rPr lang="nb-NO" dirty="0"/>
                        <a:t>Nyetimber Limited</a:t>
                      </a:r>
                    </a:p>
                  </a:txBody>
                  <a:tcPr/>
                </a:tc>
                <a:tc>
                  <a:txBody>
                    <a:bodyPr/>
                    <a:lstStyle/>
                    <a:p>
                      <a:r>
                        <a:rPr lang="nb-NO" dirty="0"/>
                        <a:t>Chardonnay 50 %, </a:t>
                      </a:r>
                      <a:r>
                        <a:rPr lang="nb-NO" dirty="0" err="1"/>
                        <a:t>Pinot</a:t>
                      </a:r>
                      <a:r>
                        <a:rPr lang="nb-NO" dirty="0"/>
                        <a:t> </a:t>
                      </a:r>
                      <a:r>
                        <a:rPr lang="nb-NO" dirty="0" err="1"/>
                        <a:t>Meunier</a:t>
                      </a:r>
                      <a:r>
                        <a:rPr lang="nb-NO" dirty="0"/>
                        <a:t> 20 % og </a:t>
                      </a:r>
                      <a:r>
                        <a:rPr lang="nb-NO" dirty="0" err="1"/>
                        <a:t>Pinot</a:t>
                      </a:r>
                      <a:r>
                        <a:rPr lang="nb-NO" dirty="0"/>
                        <a:t> </a:t>
                      </a:r>
                      <a:r>
                        <a:rPr lang="nb-NO" dirty="0" err="1"/>
                        <a:t>Noir</a:t>
                      </a:r>
                      <a:r>
                        <a:rPr lang="nb-NO" dirty="0"/>
                        <a:t> 30 %</a:t>
                      </a:r>
                    </a:p>
                  </a:txBody>
                  <a:tcPr/>
                </a:tc>
                <a:tc>
                  <a:txBody>
                    <a:bodyPr/>
                    <a:lstStyle/>
                    <a:p>
                      <a:r>
                        <a:rPr lang="nb-NO" dirty="0"/>
                        <a:t>9,8 g/l</a:t>
                      </a:r>
                    </a:p>
                  </a:txBody>
                  <a:tcPr/>
                </a:tc>
                <a:tc>
                  <a:txBody>
                    <a:bodyPr/>
                    <a:lstStyle/>
                    <a:p>
                      <a:r>
                        <a:rPr lang="nb-NO" dirty="0"/>
                        <a:t>7,7 g/l</a:t>
                      </a:r>
                    </a:p>
                  </a:txBody>
                  <a:tcPr/>
                </a:tc>
                <a:tc>
                  <a:txBody>
                    <a:bodyPr/>
                    <a:lstStyle/>
                    <a:p>
                      <a:r>
                        <a:rPr lang="nb-NO" dirty="0"/>
                        <a:t>12 %</a:t>
                      </a:r>
                    </a:p>
                  </a:txBody>
                  <a:tcPr/>
                </a:tc>
                <a:extLst>
                  <a:ext uri="{0D108BD9-81ED-4DB2-BD59-A6C34878D82A}">
                    <a16:rowId xmlns:a16="http://schemas.microsoft.com/office/drawing/2014/main" val="3223422609"/>
                  </a:ext>
                </a:extLst>
              </a:tr>
            </a:tbl>
          </a:graphicData>
        </a:graphic>
      </p:graphicFrame>
      <p:sp>
        <p:nvSpPr>
          <p:cNvPr id="5" name="TekstSylinder 4">
            <a:extLst>
              <a:ext uri="{FF2B5EF4-FFF2-40B4-BE49-F238E27FC236}">
                <a16:creationId xmlns:a16="http://schemas.microsoft.com/office/drawing/2014/main" id="{AC0B043B-DF54-E75B-0D07-47B3CE43EA2C}"/>
              </a:ext>
            </a:extLst>
          </p:cNvPr>
          <p:cNvSpPr txBox="1"/>
          <p:nvPr/>
        </p:nvSpPr>
        <p:spPr>
          <a:xfrm>
            <a:off x="10455726" y="4806891"/>
            <a:ext cx="1200123" cy="230832"/>
          </a:xfrm>
          <a:prstGeom prst="rect">
            <a:avLst/>
          </a:prstGeom>
          <a:noFill/>
        </p:spPr>
        <p:txBody>
          <a:bodyPr wrap="square" rtlCol="0">
            <a:spAutoFit/>
          </a:bodyPr>
          <a:lstStyle/>
          <a:p>
            <a:r>
              <a:rPr lang="nb-NO" sz="900" dirty="0"/>
              <a:t>Foto: Vinmonopolet</a:t>
            </a:r>
          </a:p>
        </p:txBody>
      </p:sp>
    </p:spTree>
    <p:extLst>
      <p:ext uri="{BB962C8B-B14F-4D97-AF65-F5344CB8AC3E}">
        <p14:creationId xmlns:p14="http://schemas.microsoft.com/office/powerpoint/2010/main" val="265808734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3211</TotalTime>
  <Words>2454</Words>
  <Application>Microsoft Office PowerPoint</Application>
  <PresentationFormat>Widescreen</PresentationFormat>
  <Paragraphs>278</Paragraphs>
  <Slides>20</Slides>
  <Notes>10</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20</vt:i4>
      </vt:variant>
    </vt:vector>
  </HeadingPairs>
  <TitlesOfParts>
    <vt:vector size="26" baseType="lpstr">
      <vt:lpstr>Aptos</vt:lpstr>
      <vt:lpstr>Aptos Display</vt:lpstr>
      <vt:lpstr>Arial</vt:lpstr>
      <vt:lpstr>Avenir</vt:lpstr>
      <vt:lpstr>Courier New</vt:lpstr>
      <vt:lpstr>Office-tema</vt:lpstr>
      <vt:lpstr>Viner på påsketerrassen Europa rundt</vt:lpstr>
      <vt:lpstr>Velkommen til kveldens opplevelser; lukte, se og smake på noen utvalgte viner og kanskje lære noe du ikke viste om?</vt:lpstr>
      <vt:lpstr>Hva er en terrassevin?</vt:lpstr>
      <vt:lpstr>Hva skal vi fylle i glasset på terrassen?</vt:lpstr>
      <vt:lpstr>Noen praktiske tips!</vt:lpstr>
      <vt:lpstr>Clotilde Davenne</vt:lpstr>
      <vt:lpstr>Clotilde Davenne Crémant de Bourgogne Extra Brut</vt:lpstr>
      <vt:lpstr>Nyetimber</vt:lpstr>
      <vt:lpstr>Nyetimber Classic Cuvee</vt:lpstr>
      <vt:lpstr>Ønsker du å vite mer om vinen?</vt:lpstr>
      <vt:lpstr>Château Miraval</vt:lpstr>
      <vt:lpstr>Miraval Côtes de Provence Rosé 2024</vt:lpstr>
      <vt:lpstr>Malvirà</vt:lpstr>
      <vt:lpstr>Malvirà Roero Arneis 2023</vt:lpstr>
      <vt:lpstr>Luis Seabra</vt:lpstr>
      <vt:lpstr>Luis Seabra Xisto Ilimitado 2023</vt:lpstr>
      <vt:lpstr>Cantina Kellerei</vt:lpstr>
      <vt:lpstr>Kaltern Alto Adige Edelvernatsch 2024</vt:lpstr>
      <vt:lpstr>Louis og Quintinn Modat</vt:lpstr>
      <vt:lpstr>Le Petit Modat Amour Rouge 2021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Hege Grønlie</dc:creator>
  <cp:lastModifiedBy>Hege Grønlie</cp:lastModifiedBy>
  <cp:revision>274</cp:revision>
  <cp:lastPrinted>2025-04-09T14:43:07Z</cp:lastPrinted>
  <dcterms:created xsi:type="dcterms:W3CDTF">2025-04-06T13:32:57Z</dcterms:created>
  <dcterms:modified xsi:type="dcterms:W3CDTF">2025-04-14T19:10:30Z</dcterms:modified>
</cp:coreProperties>
</file>