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7"/>
  </p:notesMasterIdLst>
  <p:sldIdLst>
    <p:sldId id="285" r:id="rId2"/>
    <p:sldId id="291" r:id="rId3"/>
    <p:sldId id="319" r:id="rId4"/>
    <p:sldId id="295" r:id="rId5"/>
    <p:sldId id="318" r:id="rId6"/>
    <p:sldId id="317" r:id="rId7"/>
    <p:sldId id="257" r:id="rId8"/>
    <p:sldId id="283" r:id="rId9"/>
    <p:sldId id="284" r:id="rId10"/>
    <p:sldId id="258" r:id="rId11"/>
    <p:sldId id="268" r:id="rId12"/>
    <p:sldId id="259" r:id="rId13"/>
    <p:sldId id="277" r:id="rId14"/>
    <p:sldId id="260" r:id="rId15"/>
    <p:sldId id="293" r:id="rId16"/>
    <p:sldId id="294" r:id="rId17"/>
    <p:sldId id="286" r:id="rId18"/>
    <p:sldId id="279" r:id="rId19"/>
    <p:sldId id="264" r:id="rId20"/>
    <p:sldId id="292" r:id="rId21"/>
    <p:sldId id="270" r:id="rId22"/>
    <p:sldId id="265" r:id="rId23"/>
    <p:sldId id="278" r:id="rId24"/>
    <p:sldId id="262" r:id="rId25"/>
    <p:sldId id="263" r:id="rId26"/>
    <p:sldId id="269" r:id="rId27"/>
    <p:sldId id="281" r:id="rId28"/>
    <p:sldId id="266" r:id="rId29"/>
    <p:sldId id="320" r:id="rId30"/>
    <p:sldId id="289" r:id="rId31"/>
    <p:sldId id="282" r:id="rId32"/>
    <p:sldId id="273" r:id="rId33"/>
    <p:sldId id="272" r:id="rId34"/>
    <p:sldId id="288" r:id="rId35"/>
    <p:sldId id="280" r:id="rId36"/>
  </p:sldIdLst>
  <p:sldSz cx="12192000" cy="6858000"/>
  <p:notesSz cx="6889750" cy="10018713"/>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5033" autoAdjust="0"/>
  </p:normalViewPr>
  <p:slideViewPr>
    <p:cSldViewPr snapToGrid="0">
      <p:cViewPr varScale="1">
        <p:scale>
          <a:sx n="78" d="100"/>
          <a:sy n="78" d="100"/>
        </p:scale>
        <p:origin x="878"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85558" cy="502676"/>
          </a:xfrm>
          <a:prstGeom prst="rect">
            <a:avLst/>
          </a:prstGeom>
        </p:spPr>
        <p:txBody>
          <a:bodyPr vert="horz" lIns="96616" tIns="48308" rIns="96616" bIns="48308" rtlCol="0"/>
          <a:lstStyle>
            <a:lvl1pPr algn="l">
              <a:defRPr sz="1300"/>
            </a:lvl1pPr>
          </a:lstStyle>
          <a:p>
            <a:endParaRPr lang="nb-NO"/>
          </a:p>
        </p:txBody>
      </p:sp>
      <p:sp>
        <p:nvSpPr>
          <p:cNvPr id="3" name="Plassholder for dato 2"/>
          <p:cNvSpPr>
            <a:spLocks noGrp="1"/>
          </p:cNvSpPr>
          <p:nvPr>
            <p:ph type="dt" idx="1"/>
          </p:nvPr>
        </p:nvSpPr>
        <p:spPr>
          <a:xfrm>
            <a:off x="3902597" y="0"/>
            <a:ext cx="2985558" cy="502676"/>
          </a:xfrm>
          <a:prstGeom prst="rect">
            <a:avLst/>
          </a:prstGeom>
        </p:spPr>
        <p:txBody>
          <a:bodyPr vert="horz" lIns="96616" tIns="48308" rIns="96616" bIns="48308" rtlCol="0"/>
          <a:lstStyle>
            <a:lvl1pPr algn="r">
              <a:defRPr sz="1300"/>
            </a:lvl1pPr>
          </a:lstStyle>
          <a:p>
            <a:fld id="{B30890EB-011E-45F9-A4CF-11CE8294560E}" type="datetimeFigureOut">
              <a:rPr lang="nb-NO" smtClean="0"/>
              <a:t>03.11.2024</a:t>
            </a:fld>
            <a:endParaRPr lang="nb-NO"/>
          </a:p>
        </p:txBody>
      </p:sp>
      <p:sp>
        <p:nvSpPr>
          <p:cNvPr id="4" name="Plassholder for lysbilde 3"/>
          <p:cNvSpPr>
            <a:spLocks noGrp="1" noRot="1" noChangeAspect="1"/>
          </p:cNvSpPr>
          <p:nvPr>
            <p:ph type="sldImg" idx="2"/>
          </p:nvPr>
        </p:nvSpPr>
        <p:spPr>
          <a:xfrm>
            <a:off x="439738" y="1252538"/>
            <a:ext cx="6010275" cy="3381375"/>
          </a:xfrm>
          <a:prstGeom prst="rect">
            <a:avLst/>
          </a:prstGeom>
          <a:noFill/>
          <a:ln w="12700">
            <a:solidFill>
              <a:prstClr val="black"/>
            </a:solidFill>
          </a:ln>
        </p:spPr>
        <p:txBody>
          <a:bodyPr vert="horz" lIns="96616" tIns="48308" rIns="96616" bIns="48308" rtlCol="0" anchor="ctr"/>
          <a:lstStyle/>
          <a:p>
            <a:endParaRPr lang="nb-NO"/>
          </a:p>
        </p:txBody>
      </p:sp>
      <p:sp>
        <p:nvSpPr>
          <p:cNvPr id="5" name="Plassholder for notater 4"/>
          <p:cNvSpPr>
            <a:spLocks noGrp="1"/>
          </p:cNvSpPr>
          <p:nvPr>
            <p:ph type="body" sz="quarter" idx="3"/>
          </p:nvPr>
        </p:nvSpPr>
        <p:spPr>
          <a:xfrm>
            <a:off x="688975" y="4821506"/>
            <a:ext cx="5511800" cy="3944868"/>
          </a:xfrm>
          <a:prstGeom prst="rect">
            <a:avLst/>
          </a:prstGeom>
        </p:spPr>
        <p:txBody>
          <a:bodyPr vert="horz" lIns="96616" tIns="48308" rIns="96616" bIns="48308" rtlCol="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0" y="9516039"/>
            <a:ext cx="2985558" cy="502674"/>
          </a:xfrm>
          <a:prstGeom prst="rect">
            <a:avLst/>
          </a:prstGeom>
        </p:spPr>
        <p:txBody>
          <a:bodyPr vert="horz" lIns="96616" tIns="48308" rIns="96616" bIns="48308" rtlCol="0" anchor="b"/>
          <a:lstStyle>
            <a:lvl1pPr algn="l">
              <a:defRPr sz="1300"/>
            </a:lvl1pPr>
          </a:lstStyle>
          <a:p>
            <a:endParaRPr lang="nb-NO"/>
          </a:p>
        </p:txBody>
      </p:sp>
      <p:sp>
        <p:nvSpPr>
          <p:cNvPr id="7" name="Plassholder for lysbildenummer 6"/>
          <p:cNvSpPr>
            <a:spLocks noGrp="1"/>
          </p:cNvSpPr>
          <p:nvPr>
            <p:ph type="sldNum" sz="quarter" idx="5"/>
          </p:nvPr>
        </p:nvSpPr>
        <p:spPr>
          <a:xfrm>
            <a:off x="3902597" y="9516039"/>
            <a:ext cx="2985558" cy="502674"/>
          </a:xfrm>
          <a:prstGeom prst="rect">
            <a:avLst/>
          </a:prstGeom>
        </p:spPr>
        <p:txBody>
          <a:bodyPr vert="horz" lIns="96616" tIns="48308" rIns="96616" bIns="48308" rtlCol="0" anchor="b"/>
          <a:lstStyle>
            <a:lvl1pPr algn="r">
              <a:defRPr sz="1300"/>
            </a:lvl1pPr>
          </a:lstStyle>
          <a:p>
            <a:fld id="{930711A3-D53E-43B7-8FD8-8389F3BDBA42}" type="slidenum">
              <a:rPr lang="nb-NO" smtClean="0"/>
              <a:t>‹#›</a:t>
            </a:fld>
            <a:endParaRPr lang="nb-NO"/>
          </a:p>
        </p:txBody>
      </p:sp>
    </p:spTree>
    <p:extLst>
      <p:ext uri="{BB962C8B-B14F-4D97-AF65-F5344CB8AC3E}">
        <p14:creationId xmlns:p14="http://schemas.microsoft.com/office/powerpoint/2010/main" val="38668813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930711A3-D53E-43B7-8FD8-8389F3BDBA42}" type="slidenum">
              <a:rPr lang="nb-NO" smtClean="0"/>
              <a:t>2</a:t>
            </a:fld>
            <a:endParaRPr lang="nb-NO"/>
          </a:p>
        </p:txBody>
      </p:sp>
    </p:spTree>
    <p:extLst>
      <p:ext uri="{BB962C8B-B14F-4D97-AF65-F5344CB8AC3E}">
        <p14:creationId xmlns:p14="http://schemas.microsoft.com/office/powerpoint/2010/main" val="28191693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Burgund og Chardonnay, ofte kalt hvit burgunder er jo som tvillinger. Men vi skal snake på en </a:t>
            </a:r>
            <a:r>
              <a:rPr lang="nb-NO" dirty="0" err="1"/>
              <a:t>upcomming</a:t>
            </a:r>
            <a:r>
              <a:rPr lang="nb-NO" dirty="0"/>
              <a:t> drue</a:t>
            </a:r>
          </a:p>
        </p:txBody>
      </p:sp>
      <p:sp>
        <p:nvSpPr>
          <p:cNvPr id="4" name="Plassholder for lysbildenummer 3"/>
          <p:cNvSpPr>
            <a:spLocks noGrp="1"/>
          </p:cNvSpPr>
          <p:nvPr>
            <p:ph type="sldNum" sz="quarter" idx="5"/>
          </p:nvPr>
        </p:nvSpPr>
        <p:spPr/>
        <p:txBody>
          <a:bodyPr/>
          <a:lstStyle/>
          <a:p>
            <a:fld id="{930711A3-D53E-43B7-8FD8-8389F3BDBA42}" type="slidenum">
              <a:rPr lang="nb-NO" smtClean="0"/>
              <a:t>19</a:t>
            </a:fld>
            <a:endParaRPr lang="nb-NO"/>
          </a:p>
        </p:txBody>
      </p:sp>
    </p:spTree>
    <p:extLst>
      <p:ext uri="{BB962C8B-B14F-4D97-AF65-F5344CB8AC3E}">
        <p14:creationId xmlns:p14="http://schemas.microsoft.com/office/powerpoint/2010/main" val="15420828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en-US" dirty="0"/>
              <a:t>Aligoté is a white grape used to make dry white wines, especially in the Burgundy region of France where it was first recorded in the 18th century.[1] Since it is tolerant to cold, this variety is also cultivated in Eastern European countries. In 2004, it was the 22nd most planted vine variety in the world at 45,000 hectares (110,000 acres).[2]</a:t>
            </a:r>
            <a:endParaRPr lang="nb-NO" dirty="0"/>
          </a:p>
        </p:txBody>
      </p:sp>
      <p:sp>
        <p:nvSpPr>
          <p:cNvPr id="4" name="Plassholder for lysbildenummer 3"/>
          <p:cNvSpPr>
            <a:spLocks noGrp="1"/>
          </p:cNvSpPr>
          <p:nvPr>
            <p:ph type="sldNum" sz="quarter" idx="5"/>
          </p:nvPr>
        </p:nvSpPr>
        <p:spPr/>
        <p:txBody>
          <a:bodyPr/>
          <a:lstStyle/>
          <a:p>
            <a:fld id="{930711A3-D53E-43B7-8FD8-8389F3BDBA42}" type="slidenum">
              <a:rPr lang="nb-NO" smtClean="0"/>
              <a:t>22</a:t>
            </a:fld>
            <a:endParaRPr lang="nb-NO"/>
          </a:p>
        </p:txBody>
      </p:sp>
    </p:spTree>
    <p:extLst>
      <p:ext uri="{BB962C8B-B14F-4D97-AF65-F5344CB8AC3E}">
        <p14:creationId xmlns:p14="http://schemas.microsoft.com/office/powerpoint/2010/main" val="15205256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err="1"/>
              <a:t>Bouzeron</a:t>
            </a:r>
            <a:r>
              <a:rPr lang="nb-NO" dirty="0"/>
              <a:t> Lang, frisk og saftig, sitrus- og eplepreget, innslag av fat, nøtt, fløte, svalt krydder og urter. AOC </a:t>
            </a:r>
            <a:r>
              <a:rPr lang="nb-NO" dirty="0" err="1"/>
              <a:t>Village</a:t>
            </a:r>
            <a:r>
              <a:rPr lang="nb-NO" dirty="0"/>
              <a:t>-status i 1998. Eneste «</a:t>
            </a:r>
            <a:r>
              <a:rPr lang="nb-NO" dirty="0" err="1"/>
              <a:t>village</a:t>
            </a:r>
            <a:r>
              <a:rPr lang="nb-NO" dirty="0"/>
              <a:t>» i Côte </a:t>
            </a:r>
            <a:r>
              <a:rPr lang="nb-NO" dirty="0" err="1"/>
              <a:t>Chalonnaise</a:t>
            </a:r>
            <a:r>
              <a:rPr lang="nb-NO" dirty="0"/>
              <a:t> som kun bruker </a:t>
            </a:r>
            <a:r>
              <a:rPr lang="nb-NO" dirty="0" err="1"/>
              <a:t>aligoté</a:t>
            </a:r>
            <a:r>
              <a:rPr lang="nb-NO" dirty="0"/>
              <a:t>-druen i sine hvitviner. En litt fet og sødmefylt </a:t>
            </a:r>
            <a:r>
              <a:rPr lang="nb-NO" dirty="0" err="1"/>
              <a:t>aligote</a:t>
            </a:r>
            <a:r>
              <a:rPr lang="nb-NO" dirty="0"/>
              <a:t> som tåler 5-6 år. </a:t>
            </a:r>
            <a:r>
              <a:rPr lang="en-US" dirty="0" err="1"/>
              <a:t>Bouzeron</a:t>
            </a:r>
            <a:r>
              <a:rPr lang="en-US" dirty="0"/>
              <a:t> is also an appellation </a:t>
            </a:r>
            <a:r>
              <a:rPr lang="en-US" dirty="0" err="1"/>
              <a:t>d'origine</a:t>
            </a:r>
            <a:r>
              <a:rPr lang="en-US" dirty="0"/>
              <a:t> contrôlée in the Cote </a:t>
            </a:r>
            <a:r>
              <a:rPr lang="en-US" dirty="0" err="1"/>
              <a:t>Chalonnaise</a:t>
            </a:r>
            <a:r>
              <a:rPr lang="en-US" dirty="0"/>
              <a:t> sub-region of Burgundy for a white wine made exclusively from the Aligoté grape </a:t>
            </a:r>
            <a:r>
              <a:rPr lang="nb-NO" dirty="0"/>
              <a:t>En litt fet og sødmefylt </a:t>
            </a:r>
            <a:r>
              <a:rPr lang="nb-NO" dirty="0" err="1"/>
              <a:t>aligote</a:t>
            </a:r>
            <a:endParaRPr lang="nb-NO" dirty="0"/>
          </a:p>
        </p:txBody>
      </p:sp>
      <p:sp>
        <p:nvSpPr>
          <p:cNvPr id="4" name="Plassholder for lysbildenummer 3"/>
          <p:cNvSpPr>
            <a:spLocks noGrp="1"/>
          </p:cNvSpPr>
          <p:nvPr>
            <p:ph type="sldNum" sz="quarter" idx="5"/>
          </p:nvPr>
        </p:nvSpPr>
        <p:spPr/>
        <p:txBody>
          <a:bodyPr/>
          <a:lstStyle/>
          <a:p>
            <a:fld id="{930711A3-D53E-43B7-8FD8-8389F3BDBA42}" type="slidenum">
              <a:rPr lang="nb-NO" smtClean="0"/>
              <a:t>23</a:t>
            </a:fld>
            <a:endParaRPr lang="nb-NO"/>
          </a:p>
        </p:txBody>
      </p:sp>
    </p:spTree>
    <p:extLst>
      <p:ext uri="{BB962C8B-B14F-4D97-AF65-F5344CB8AC3E}">
        <p14:creationId xmlns:p14="http://schemas.microsoft.com/office/powerpoint/2010/main" val="42758139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La </a:t>
            </a:r>
            <a:r>
              <a:rPr lang="nb-NO" dirty="0" err="1"/>
              <a:t>Chablisienne</a:t>
            </a:r>
            <a:r>
              <a:rPr lang="nb-NO" dirty="0"/>
              <a:t> regnes som Chablis viktigste og største vinhus. Står for ca. 25% av all produksjon i Chablis. Lukt: grønt eple, sitrus og urter, innslag av litt smør, nøtt og mineraler. Smak: Preg av fersken, grønt eple, sitrus, smør og nøtt, hint av mineraler. Klassifiseringer i Chablis er </a:t>
            </a:r>
            <a:r>
              <a:rPr lang="nb-NO" dirty="0" err="1"/>
              <a:t>Vilage</a:t>
            </a:r>
            <a:r>
              <a:rPr lang="nb-NO" dirty="0"/>
              <a:t>, Premier Cru og Grand Cru- Denne er klassifisert som Premier Cru, </a:t>
            </a:r>
          </a:p>
        </p:txBody>
      </p:sp>
      <p:sp>
        <p:nvSpPr>
          <p:cNvPr id="4" name="Plassholder for lysbildenummer 3"/>
          <p:cNvSpPr>
            <a:spLocks noGrp="1"/>
          </p:cNvSpPr>
          <p:nvPr>
            <p:ph type="sldNum" sz="quarter" idx="5"/>
          </p:nvPr>
        </p:nvSpPr>
        <p:spPr/>
        <p:txBody>
          <a:bodyPr/>
          <a:lstStyle/>
          <a:p>
            <a:fld id="{930711A3-D53E-43B7-8FD8-8389F3BDBA42}" type="slidenum">
              <a:rPr lang="nb-NO" smtClean="0"/>
              <a:t>27</a:t>
            </a:fld>
            <a:endParaRPr lang="nb-NO"/>
          </a:p>
        </p:txBody>
      </p:sp>
    </p:spTree>
    <p:extLst>
      <p:ext uri="{BB962C8B-B14F-4D97-AF65-F5344CB8AC3E}">
        <p14:creationId xmlns:p14="http://schemas.microsoft.com/office/powerpoint/2010/main" val="16279813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Anjou området. Lukt: Frisk og presis aroma av kvede, grønt eple, sitrus, nøtter og fennikel. Smak: Frisk og livlig med lang ettersmak. Saftig og flott</a:t>
            </a:r>
          </a:p>
        </p:txBody>
      </p:sp>
      <p:sp>
        <p:nvSpPr>
          <p:cNvPr id="4" name="Plassholder for lysbildenummer 3"/>
          <p:cNvSpPr>
            <a:spLocks noGrp="1"/>
          </p:cNvSpPr>
          <p:nvPr>
            <p:ph type="sldNum" sz="quarter" idx="5"/>
          </p:nvPr>
        </p:nvSpPr>
        <p:spPr/>
        <p:txBody>
          <a:bodyPr/>
          <a:lstStyle/>
          <a:p>
            <a:fld id="{930711A3-D53E-43B7-8FD8-8389F3BDBA42}" type="slidenum">
              <a:rPr lang="nb-NO" smtClean="0"/>
              <a:t>31</a:t>
            </a:fld>
            <a:endParaRPr lang="nb-NO"/>
          </a:p>
        </p:txBody>
      </p:sp>
    </p:spTree>
    <p:extLst>
      <p:ext uri="{BB962C8B-B14F-4D97-AF65-F5344CB8AC3E}">
        <p14:creationId xmlns:p14="http://schemas.microsoft.com/office/powerpoint/2010/main" val="3197685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Lukt: Elegant med duft av stikkelsbær og solbær. Mineralsk med fine delikate og syrlige toner. Smak: Tørr, frisk og </a:t>
            </a:r>
            <a:r>
              <a:rPr lang="nb-NO" dirty="0" err="1"/>
              <a:t>krispy</a:t>
            </a:r>
            <a:r>
              <a:rPr lang="nb-NO" dirty="0"/>
              <a:t>. Stor og fyldig smak markert syre, kompleks og med god lengde.</a:t>
            </a:r>
          </a:p>
        </p:txBody>
      </p:sp>
      <p:sp>
        <p:nvSpPr>
          <p:cNvPr id="4" name="Plassholder for lysbildenummer 3"/>
          <p:cNvSpPr>
            <a:spLocks noGrp="1"/>
          </p:cNvSpPr>
          <p:nvPr>
            <p:ph type="sldNum" sz="quarter" idx="5"/>
          </p:nvPr>
        </p:nvSpPr>
        <p:spPr/>
        <p:txBody>
          <a:bodyPr/>
          <a:lstStyle/>
          <a:p>
            <a:fld id="{930711A3-D53E-43B7-8FD8-8389F3BDBA42}" type="slidenum">
              <a:rPr lang="nb-NO" smtClean="0"/>
              <a:t>35</a:t>
            </a:fld>
            <a:endParaRPr lang="nb-NO"/>
          </a:p>
        </p:txBody>
      </p:sp>
    </p:spTree>
    <p:extLst>
      <p:ext uri="{BB962C8B-B14F-4D97-AF65-F5344CB8AC3E}">
        <p14:creationId xmlns:p14="http://schemas.microsoft.com/office/powerpoint/2010/main" val="27805678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Comte fra Jura, </a:t>
            </a:r>
            <a:r>
              <a:rPr lang="nb-NO" dirty="0" err="1"/>
              <a:t>Brillant-Savarin</a:t>
            </a:r>
            <a:r>
              <a:rPr lang="nb-NO" dirty="0"/>
              <a:t> og Chablis. </a:t>
            </a:r>
            <a:r>
              <a:rPr lang="nb-NO" dirty="0" err="1"/>
              <a:t>Crottin</a:t>
            </a:r>
            <a:r>
              <a:rPr lang="nb-NO" dirty="0"/>
              <a:t> de </a:t>
            </a:r>
            <a:r>
              <a:rPr lang="nb-NO" dirty="0" err="1"/>
              <a:t>chavignol</a:t>
            </a:r>
            <a:r>
              <a:rPr lang="nb-NO" dirty="0"/>
              <a:t> og </a:t>
            </a:r>
            <a:r>
              <a:rPr lang="nb-NO" dirty="0" err="1"/>
              <a:t>Sancerre</a:t>
            </a:r>
            <a:r>
              <a:rPr lang="nb-NO" dirty="0"/>
              <a:t>. Dagens retter har to ganske ulike smaksbilder med ulike elementer som vil dominere smaksbildet.</a:t>
            </a:r>
          </a:p>
        </p:txBody>
      </p:sp>
      <p:sp>
        <p:nvSpPr>
          <p:cNvPr id="4" name="Plassholder for lysbildenummer 3"/>
          <p:cNvSpPr>
            <a:spLocks noGrp="1"/>
          </p:cNvSpPr>
          <p:nvPr>
            <p:ph type="sldNum" sz="quarter" idx="5"/>
          </p:nvPr>
        </p:nvSpPr>
        <p:spPr/>
        <p:txBody>
          <a:bodyPr/>
          <a:lstStyle/>
          <a:p>
            <a:fld id="{930711A3-D53E-43B7-8FD8-8389F3BDBA42}" type="slidenum">
              <a:rPr lang="nb-NO" smtClean="0"/>
              <a:t>5</a:t>
            </a:fld>
            <a:endParaRPr lang="nb-NO"/>
          </a:p>
        </p:txBody>
      </p:sp>
    </p:spTree>
    <p:extLst>
      <p:ext uri="{BB962C8B-B14F-4D97-AF65-F5344CB8AC3E}">
        <p14:creationId xmlns:p14="http://schemas.microsoft.com/office/powerpoint/2010/main" val="29546681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Mange AOC har regler for hvor stor avkastningen kan være 75Hl pr. HA er en flaske på m2. Burgund; </a:t>
            </a:r>
            <a:r>
              <a:rPr lang="nb-NO" dirty="0" err="1"/>
              <a:t>Vieilles</a:t>
            </a:r>
            <a:r>
              <a:rPr lang="nb-NO" dirty="0"/>
              <a:t> Vignes. F eks er </a:t>
            </a:r>
            <a:r>
              <a:rPr lang="nb-NO" dirty="0" err="1"/>
              <a:t>gjenomsnittsalder</a:t>
            </a:r>
            <a:r>
              <a:rPr lang="nb-NO" dirty="0"/>
              <a:t> på vinrankene i </a:t>
            </a:r>
            <a:r>
              <a:rPr lang="nb-NO" dirty="0" err="1"/>
              <a:t>Sancerre</a:t>
            </a:r>
            <a:r>
              <a:rPr lang="nb-NO" dirty="0"/>
              <a:t> ca. 30år</a:t>
            </a:r>
          </a:p>
        </p:txBody>
      </p:sp>
      <p:sp>
        <p:nvSpPr>
          <p:cNvPr id="4" name="Plassholder for lysbildenummer 3"/>
          <p:cNvSpPr>
            <a:spLocks noGrp="1"/>
          </p:cNvSpPr>
          <p:nvPr>
            <p:ph type="sldNum" sz="quarter" idx="5"/>
          </p:nvPr>
        </p:nvSpPr>
        <p:spPr/>
        <p:txBody>
          <a:bodyPr/>
          <a:lstStyle/>
          <a:p>
            <a:fld id="{930711A3-D53E-43B7-8FD8-8389F3BDBA42}" type="slidenum">
              <a:rPr lang="nb-NO" smtClean="0"/>
              <a:t>6</a:t>
            </a:fld>
            <a:endParaRPr lang="nb-NO"/>
          </a:p>
        </p:txBody>
      </p:sp>
    </p:spTree>
    <p:extLst>
      <p:ext uri="{BB962C8B-B14F-4D97-AF65-F5344CB8AC3E}">
        <p14:creationId xmlns:p14="http://schemas.microsoft.com/office/powerpoint/2010/main" val="13938175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Comte, </a:t>
            </a:r>
            <a:r>
              <a:rPr lang="nb-NO" dirty="0" err="1"/>
              <a:t>auxeerois</a:t>
            </a:r>
            <a:r>
              <a:rPr lang="nb-NO" dirty="0"/>
              <a:t> er slektning av Chardonnay og blendes ofte med </a:t>
            </a:r>
            <a:r>
              <a:rPr lang="nb-NO" dirty="0" err="1"/>
              <a:t>Pinot</a:t>
            </a:r>
            <a:r>
              <a:rPr lang="nb-NO" dirty="0"/>
              <a:t> Blanc</a:t>
            </a:r>
          </a:p>
        </p:txBody>
      </p:sp>
      <p:sp>
        <p:nvSpPr>
          <p:cNvPr id="4" name="Plassholder for lysbildenummer 3"/>
          <p:cNvSpPr>
            <a:spLocks noGrp="1"/>
          </p:cNvSpPr>
          <p:nvPr>
            <p:ph type="sldNum" sz="quarter" idx="5"/>
          </p:nvPr>
        </p:nvSpPr>
        <p:spPr/>
        <p:txBody>
          <a:bodyPr/>
          <a:lstStyle/>
          <a:p>
            <a:fld id="{930711A3-D53E-43B7-8FD8-8389F3BDBA42}" type="slidenum">
              <a:rPr lang="nb-NO" smtClean="0"/>
              <a:t>9</a:t>
            </a:fld>
            <a:endParaRPr lang="nb-NO"/>
          </a:p>
        </p:txBody>
      </p:sp>
    </p:spTree>
    <p:extLst>
      <p:ext uri="{BB962C8B-B14F-4D97-AF65-F5344CB8AC3E}">
        <p14:creationId xmlns:p14="http://schemas.microsoft.com/office/powerpoint/2010/main" val="6715440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472 HA er 4 720 000 m2. </a:t>
            </a:r>
            <a:r>
              <a:rPr lang="nb-NO" dirty="0" err="1"/>
              <a:t>Gewurstraminer</a:t>
            </a:r>
            <a:r>
              <a:rPr lang="nb-NO" dirty="0"/>
              <a:t> druen har naturlig høyt sukkerinnhold og er ofte halvsøte.</a:t>
            </a:r>
          </a:p>
        </p:txBody>
      </p:sp>
      <p:sp>
        <p:nvSpPr>
          <p:cNvPr id="4" name="Plassholder for lysbildenummer 3"/>
          <p:cNvSpPr>
            <a:spLocks noGrp="1"/>
          </p:cNvSpPr>
          <p:nvPr>
            <p:ph type="sldNum" sz="quarter" idx="5"/>
          </p:nvPr>
        </p:nvSpPr>
        <p:spPr/>
        <p:txBody>
          <a:bodyPr/>
          <a:lstStyle/>
          <a:p>
            <a:fld id="{930711A3-D53E-43B7-8FD8-8389F3BDBA42}" type="slidenum">
              <a:rPr lang="nb-NO" smtClean="0"/>
              <a:t>12</a:t>
            </a:fld>
            <a:endParaRPr lang="nb-NO"/>
          </a:p>
        </p:txBody>
      </p:sp>
    </p:spTree>
    <p:extLst>
      <p:ext uri="{BB962C8B-B14F-4D97-AF65-F5344CB8AC3E}">
        <p14:creationId xmlns:p14="http://schemas.microsoft.com/office/powerpoint/2010/main" val="9557535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Fyldig og kjøttfull med god syre, fint bitt, integrert sødme, sitter godt.</a:t>
            </a:r>
          </a:p>
        </p:txBody>
      </p:sp>
      <p:sp>
        <p:nvSpPr>
          <p:cNvPr id="4" name="Plassholder for lysbildenummer 3"/>
          <p:cNvSpPr>
            <a:spLocks noGrp="1"/>
          </p:cNvSpPr>
          <p:nvPr>
            <p:ph type="sldNum" sz="quarter" idx="5"/>
          </p:nvPr>
        </p:nvSpPr>
        <p:spPr/>
        <p:txBody>
          <a:bodyPr/>
          <a:lstStyle/>
          <a:p>
            <a:fld id="{930711A3-D53E-43B7-8FD8-8389F3BDBA42}" type="slidenum">
              <a:rPr lang="nb-NO" smtClean="0"/>
              <a:t>13</a:t>
            </a:fld>
            <a:endParaRPr lang="nb-NO"/>
          </a:p>
        </p:txBody>
      </p:sp>
    </p:spTree>
    <p:extLst>
      <p:ext uri="{BB962C8B-B14F-4D97-AF65-F5344CB8AC3E}">
        <p14:creationId xmlns:p14="http://schemas.microsoft.com/office/powerpoint/2010/main" val="13898719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Ved foten av de franske alpene, der Frankrike møter Sveits og Italia, finner vi Savoie. De fleste forbinder denne kroken av Frankrike med skiturisme og osteretter, men nå har vi en sjelden mulighet til å utforske hva vinene deres er gode for. Val-d’Isère er en kommune i departementet Savoie. Albertville med vinter OL i 1992 Grenser til Italia og Val </a:t>
            </a:r>
            <a:r>
              <a:rPr lang="nb-NO" dirty="0" err="1"/>
              <a:t>D’Aosta</a:t>
            </a:r>
            <a:r>
              <a:rPr lang="nb-NO" dirty="0"/>
              <a:t>. </a:t>
            </a:r>
          </a:p>
        </p:txBody>
      </p:sp>
      <p:sp>
        <p:nvSpPr>
          <p:cNvPr id="4" name="Plassholder for lysbildenummer 3"/>
          <p:cNvSpPr>
            <a:spLocks noGrp="1"/>
          </p:cNvSpPr>
          <p:nvPr>
            <p:ph type="sldNum" sz="quarter" idx="5"/>
          </p:nvPr>
        </p:nvSpPr>
        <p:spPr/>
        <p:txBody>
          <a:bodyPr/>
          <a:lstStyle/>
          <a:p>
            <a:fld id="{930711A3-D53E-43B7-8FD8-8389F3BDBA42}" type="slidenum">
              <a:rPr lang="nb-NO" smtClean="0"/>
              <a:t>14</a:t>
            </a:fld>
            <a:endParaRPr lang="nb-NO"/>
          </a:p>
        </p:txBody>
      </p:sp>
    </p:spTree>
    <p:extLst>
      <p:ext uri="{BB962C8B-B14F-4D97-AF65-F5344CB8AC3E}">
        <p14:creationId xmlns:p14="http://schemas.microsoft.com/office/powerpoint/2010/main" val="31643261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Vinplantene skuer utover grønne enger med gressende kuer. I bakgrunnen kneiser Alpene og fra landsbyen kommer en liflig duft av smeltet ost.</a:t>
            </a:r>
          </a:p>
        </p:txBody>
      </p:sp>
      <p:sp>
        <p:nvSpPr>
          <p:cNvPr id="4" name="Plassholder for lysbildenummer 3"/>
          <p:cNvSpPr>
            <a:spLocks noGrp="1"/>
          </p:cNvSpPr>
          <p:nvPr>
            <p:ph type="sldNum" sz="quarter" idx="5"/>
          </p:nvPr>
        </p:nvSpPr>
        <p:spPr/>
        <p:txBody>
          <a:bodyPr/>
          <a:lstStyle/>
          <a:p>
            <a:fld id="{930711A3-D53E-43B7-8FD8-8389F3BDBA42}" type="slidenum">
              <a:rPr lang="nb-NO" smtClean="0"/>
              <a:t>17</a:t>
            </a:fld>
            <a:endParaRPr lang="nb-NO"/>
          </a:p>
        </p:txBody>
      </p:sp>
    </p:spTree>
    <p:extLst>
      <p:ext uri="{BB962C8B-B14F-4D97-AF65-F5344CB8AC3E}">
        <p14:creationId xmlns:p14="http://schemas.microsoft.com/office/powerpoint/2010/main" val="39309900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Gul grønn duft syrlig frukt, saltpreg? Fyldig og tørr mineralsk </a:t>
            </a:r>
          </a:p>
        </p:txBody>
      </p:sp>
      <p:sp>
        <p:nvSpPr>
          <p:cNvPr id="4" name="Plassholder for lysbildenummer 3"/>
          <p:cNvSpPr>
            <a:spLocks noGrp="1"/>
          </p:cNvSpPr>
          <p:nvPr>
            <p:ph type="sldNum" sz="quarter" idx="5"/>
          </p:nvPr>
        </p:nvSpPr>
        <p:spPr/>
        <p:txBody>
          <a:bodyPr/>
          <a:lstStyle/>
          <a:p>
            <a:fld id="{930711A3-D53E-43B7-8FD8-8389F3BDBA42}" type="slidenum">
              <a:rPr lang="nb-NO" smtClean="0"/>
              <a:t>18</a:t>
            </a:fld>
            <a:endParaRPr lang="nb-NO"/>
          </a:p>
        </p:txBody>
      </p:sp>
    </p:spTree>
    <p:extLst>
      <p:ext uri="{BB962C8B-B14F-4D97-AF65-F5344CB8AC3E}">
        <p14:creationId xmlns:p14="http://schemas.microsoft.com/office/powerpoint/2010/main" val="17145174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CAA6B11-D02B-61C9-DAB1-E2C5674FC84D}"/>
              </a:ext>
            </a:extLst>
          </p:cNvPr>
          <p:cNvSpPr>
            <a:spLocks noGrp="1"/>
          </p:cNvSpPr>
          <p:nvPr>
            <p:ph type="ctrTitle"/>
          </p:nvPr>
        </p:nvSpPr>
        <p:spPr>
          <a:xfrm>
            <a:off x="1524000" y="1122363"/>
            <a:ext cx="9144000" cy="2387600"/>
          </a:xfrm>
        </p:spPr>
        <p:txBody>
          <a:bodyPr anchor="b"/>
          <a:lstStyle>
            <a:lvl1pPr algn="ctr">
              <a:defRPr sz="6000"/>
            </a:lvl1pPr>
          </a:lstStyle>
          <a:p>
            <a:r>
              <a:rPr lang="nb-NO"/>
              <a:t>Klikk for å redigere tittelstil</a:t>
            </a:r>
          </a:p>
        </p:txBody>
      </p:sp>
      <p:sp>
        <p:nvSpPr>
          <p:cNvPr id="3" name="Undertittel 2">
            <a:extLst>
              <a:ext uri="{FF2B5EF4-FFF2-40B4-BE49-F238E27FC236}">
                <a16:creationId xmlns:a16="http://schemas.microsoft.com/office/drawing/2014/main" id="{722AA018-5933-8A53-13DC-EB60CAE0D17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sp>
        <p:nvSpPr>
          <p:cNvPr id="4" name="Plassholder for dato 3">
            <a:extLst>
              <a:ext uri="{FF2B5EF4-FFF2-40B4-BE49-F238E27FC236}">
                <a16:creationId xmlns:a16="http://schemas.microsoft.com/office/drawing/2014/main" id="{AC2E3023-4EB1-AB26-EBA7-58C7F4952C31}"/>
              </a:ext>
            </a:extLst>
          </p:cNvPr>
          <p:cNvSpPr>
            <a:spLocks noGrp="1"/>
          </p:cNvSpPr>
          <p:nvPr>
            <p:ph type="dt" sz="half" idx="10"/>
          </p:nvPr>
        </p:nvSpPr>
        <p:spPr/>
        <p:txBody>
          <a:bodyPr/>
          <a:lstStyle/>
          <a:p>
            <a:fld id="{9B152A21-2DD1-4802-9F3D-09E5807E3366}" type="datetimeFigureOut">
              <a:rPr lang="nb-NO" smtClean="0"/>
              <a:t>03.11.2024</a:t>
            </a:fld>
            <a:endParaRPr lang="nb-NO"/>
          </a:p>
        </p:txBody>
      </p:sp>
      <p:sp>
        <p:nvSpPr>
          <p:cNvPr id="5" name="Plassholder for bunntekst 4">
            <a:extLst>
              <a:ext uri="{FF2B5EF4-FFF2-40B4-BE49-F238E27FC236}">
                <a16:creationId xmlns:a16="http://schemas.microsoft.com/office/drawing/2014/main" id="{FC5815DC-83DE-51F9-8F53-879DAF85CDE2}"/>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EBBBB111-7E40-3EBC-877C-3F56B6514B35}"/>
              </a:ext>
            </a:extLst>
          </p:cNvPr>
          <p:cNvSpPr>
            <a:spLocks noGrp="1"/>
          </p:cNvSpPr>
          <p:nvPr>
            <p:ph type="sldNum" sz="quarter" idx="12"/>
          </p:nvPr>
        </p:nvSpPr>
        <p:spPr/>
        <p:txBody>
          <a:bodyPr/>
          <a:lstStyle/>
          <a:p>
            <a:fld id="{E1613E4E-C298-4404-922C-76AFF151D10D}" type="slidenum">
              <a:rPr lang="nb-NO" smtClean="0"/>
              <a:t>‹#›</a:t>
            </a:fld>
            <a:endParaRPr lang="nb-NO"/>
          </a:p>
        </p:txBody>
      </p:sp>
    </p:spTree>
    <p:extLst>
      <p:ext uri="{BB962C8B-B14F-4D97-AF65-F5344CB8AC3E}">
        <p14:creationId xmlns:p14="http://schemas.microsoft.com/office/powerpoint/2010/main" val="42626231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2C77BC7-F935-6FC5-D106-6A271234EC94}"/>
              </a:ext>
            </a:extLst>
          </p:cNvPr>
          <p:cNvSpPr>
            <a:spLocks noGrp="1"/>
          </p:cNvSpPr>
          <p:nvPr>
            <p:ph type="title"/>
          </p:nvPr>
        </p:nvSpPr>
        <p:spPr/>
        <p:txBody>
          <a:bodyPr/>
          <a:lstStyle/>
          <a:p>
            <a:r>
              <a:rPr lang="nb-NO"/>
              <a:t>Klikk for å redigere tittelstil</a:t>
            </a:r>
          </a:p>
        </p:txBody>
      </p:sp>
      <p:sp>
        <p:nvSpPr>
          <p:cNvPr id="3" name="Plassholder for loddrett tekst 2">
            <a:extLst>
              <a:ext uri="{FF2B5EF4-FFF2-40B4-BE49-F238E27FC236}">
                <a16:creationId xmlns:a16="http://schemas.microsoft.com/office/drawing/2014/main" id="{4A98BA8C-C0AA-0B06-70C3-DDB46A817479}"/>
              </a:ext>
            </a:extLst>
          </p:cNvPr>
          <p:cNvSpPr>
            <a:spLocks noGrp="1"/>
          </p:cNvSpPr>
          <p:nvPr>
            <p:ph type="body" orient="vert" idx="1"/>
          </p:nvPr>
        </p:nvSpPr>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72C07345-380E-ECBA-3EF9-BB12694AF71E}"/>
              </a:ext>
            </a:extLst>
          </p:cNvPr>
          <p:cNvSpPr>
            <a:spLocks noGrp="1"/>
          </p:cNvSpPr>
          <p:nvPr>
            <p:ph type="dt" sz="half" idx="10"/>
          </p:nvPr>
        </p:nvSpPr>
        <p:spPr/>
        <p:txBody>
          <a:bodyPr/>
          <a:lstStyle/>
          <a:p>
            <a:fld id="{9B152A21-2DD1-4802-9F3D-09E5807E3366}" type="datetimeFigureOut">
              <a:rPr lang="nb-NO" smtClean="0"/>
              <a:t>03.11.2024</a:t>
            </a:fld>
            <a:endParaRPr lang="nb-NO"/>
          </a:p>
        </p:txBody>
      </p:sp>
      <p:sp>
        <p:nvSpPr>
          <p:cNvPr id="5" name="Plassholder for bunntekst 4">
            <a:extLst>
              <a:ext uri="{FF2B5EF4-FFF2-40B4-BE49-F238E27FC236}">
                <a16:creationId xmlns:a16="http://schemas.microsoft.com/office/drawing/2014/main" id="{15E85BE0-39E7-75DE-D264-49420EACEC19}"/>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4045A725-AE6E-7D87-5C44-F3A5971B8047}"/>
              </a:ext>
            </a:extLst>
          </p:cNvPr>
          <p:cNvSpPr>
            <a:spLocks noGrp="1"/>
          </p:cNvSpPr>
          <p:nvPr>
            <p:ph type="sldNum" sz="quarter" idx="12"/>
          </p:nvPr>
        </p:nvSpPr>
        <p:spPr/>
        <p:txBody>
          <a:bodyPr/>
          <a:lstStyle/>
          <a:p>
            <a:fld id="{E1613E4E-C298-4404-922C-76AFF151D10D}" type="slidenum">
              <a:rPr lang="nb-NO" smtClean="0"/>
              <a:t>‹#›</a:t>
            </a:fld>
            <a:endParaRPr lang="nb-NO"/>
          </a:p>
        </p:txBody>
      </p:sp>
    </p:spTree>
    <p:extLst>
      <p:ext uri="{BB962C8B-B14F-4D97-AF65-F5344CB8AC3E}">
        <p14:creationId xmlns:p14="http://schemas.microsoft.com/office/powerpoint/2010/main" val="23138328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a:extLst>
              <a:ext uri="{FF2B5EF4-FFF2-40B4-BE49-F238E27FC236}">
                <a16:creationId xmlns:a16="http://schemas.microsoft.com/office/drawing/2014/main" id="{436903F1-107F-F768-C7FC-4AC248B96663}"/>
              </a:ext>
            </a:extLst>
          </p:cNvPr>
          <p:cNvSpPr>
            <a:spLocks noGrp="1"/>
          </p:cNvSpPr>
          <p:nvPr>
            <p:ph type="title" orient="vert"/>
          </p:nvPr>
        </p:nvSpPr>
        <p:spPr>
          <a:xfrm>
            <a:off x="8724900" y="365125"/>
            <a:ext cx="2628900" cy="5811838"/>
          </a:xfrm>
        </p:spPr>
        <p:txBody>
          <a:bodyPr vert="eaVert"/>
          <a:lstStyle/>
          <a:p>
            <a:r>
              <a:rPr lang="nb-NO"/>
              <a:t>Klikk for å redigere tittelstil</a:t>
            </a:r>
          </a:p>
        </p:txBody>
      </p:sp>
      <p:sp>
        <p:nvSpPr>
          <p:cNvPr id="3" name="Plassholder for loddrett tekst 2">
            <a:extLst>
              <a:ext uri="{FF2B5EF4-FFF2-40B4-BE49-F238E27FC236}">
                <a16:creationId xmlns:a16="http://schemas.microsoft.com/office/drawing/2014/main" id="{EFD3B149-B413-D180-50E7-358E9DEB0AA6}"/>
              </a:ext>
            </a:extLst>
          </p:cNvPr>
          <p:cNvSpPr>
            <a:spLocks noGrp="1"/>
          </p:cNvSpPr>
          <p:nvPr>
            <p:ph type="body" orient="vert" idx="1"/>
          </p:nvPr>
        </p:nvSpPr>
        <p:spPr>
          <a:xfrm>
            <a:off x="838200" y="365125"/>
            <a:ext cx="7734300" cy="5811838"/>
          </a:xfrm>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76866DCB-82AE-1ED8-56AE-4617EAEF62C9}"/>
              </a:ext>
            </a:extLst>
          </p:cNvPr>
          <p:cNvSpPr>
            <a:spLocks noGrp="1"/>
          </p:cNvSpPr>
          <p:nvPr>
            <p:ph type="dt" sz="half" idx="10"/>
          </p:nvPr>
        </p:nvSpPr>
        <p:spPr/>
        <p:txBody>
          <a:bodyPr/>
          <a:lstStyle/>
          <a:p>
            <a:fld id="{9B152A21-2DD1-4802-9F3D-09E5807E3366}" type="datetimeFigureOut">
              <a:rPr lang="nb-NO" smtClean="0"/>
              <a:t>03.11.2024</a:t>
            </a:fld>
            <a:endParaRPr lang="nb-NO"/>
          </a:p>
        </p:txBody>
      </p:sp>
      <p:sp>
        <p:nvSpPr>
          <p:cNvPr id="5" name="Plassholder for bunntekst 4">
            <a:extLst>
              <a:ext uri="{FF2B5EF4-FFF2-40B4-BE49-F238E27FC236}">
                <a16:creationId xmlns:a16="http://schemas.microsoft.com/office/drawing/2014/main" id="{8F00CB26-0684-8D73-467E-8A7079B8F553}"/>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3092CBF7-8FA8-A018-FEE9-1B549F297209}"/>
              </a:ext>
            </a:extLst>
          </p:cNvPr>
          <p:cNvSpPr>
            <a:spLocks noGrp="1"/>
          </p:cNvSpPr>
          <p:nvPr>
            <p:ph type="sldNum" sz="quarter" idx="12"/>
          </p:nvPr>
        </p:nvSpPr>
        <p:spPr/>
        <p:txBody>
          <a:bodyPr/>
          <a:lstStyle/>
          <a:p>
            <a:fld id="{E1613E4E-C298-4404-922C-76AFF151D10D}" type="slidenum">
              <a:rPr lang="nb-NO" smtClean="0"/>
              <a:t>‹#›</a:t>
            </a:fld>
            <a:endParaRPr lang="nb-NO"/>
          </a:p>
        </p:txBody>
      </p:sp>
    </p:spTree>
    <p:extLst>
      <p:ext uri="{BB962C8B-B14F-4D97-AF65-F5344CB8AC3E}">
        <p14:creationId xmlns:p14="http://schemas.microsoft.com/office/powerpoint/2010/main" val="27993727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9CF9E39-EFC4-6C27-1829-CB602C48FAD9}"/>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9CB14B99-F676-73DA-2603-7A7FAEF06D2E}"/>
              </a:ext>
            </a:extLst>
          </p:cNvPr>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ECF229DD-417E-1292-4FAA-848564FA8901}"/>
              </a:ext>
            </a:extLst>
          </p:cNvPr>
          <p:cNvSpPr>
            <a:spLocks noGrp="1"/>
          </p:cNvSpPr>
          <p:nvPr>
            <p:ph type="dt" sz="half" idx="10"/>
          </p:nvPr>
        </p:nvSpPr>
        <p:spPr/>
        <p:txBody>
          <a:bodyPr/>
          <a:lstStyle/>
          <a:p>
            <a:fld id="{9B152A21-2DD1-4802-9F3D-09E5807E3366}" type="datetimeFigureOut">
              <a:rPr lang="nb-NO" smtClean="0"/>
              <a:t>03.11.2024</a:t>
            </a:fld>
            <a:endParaRPr lang="nb-NO"/>
          </a:p>
        </p:txBody>
      </p:sp>
      <p:sp>
        <p:nvSpPr>
          <p:cNvPr id="5" name="Plassholder for bunntekst 4">
            <a:extLst>
              <a:ext uri="{FF2B5EF4-FFF2-40B4-BE49-F238E27FC236}">
                <a16:creationId xmlns:a16="http://schemas.microsoft.com/office/drawing/2014/main" id="{6EFE6340-C804-9A48-3FC4-36308C6C7B50}"/>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576121F5-9BAB-D4C5-CFA4-3E0468E36628}"/>
              </a:ext>
            </a:extLst>
          </p:cNvPr>
          <p:cNvSpPr>
            <a:spLocks noGrp="1"/>
          </p:cNvSpPr>
          <p:nvPr>
            <p:ph type="sldNum" sz="quarter" idx="12"/>
          </p:nvPr>
        </p:nvSpPr>
        <p:spPr/>
        <p:txBody>
          <a:bodyPr/>
          <a:lstStyle/>
          <a:p>
            <a:fld id="{E1613E4E-C298-4404-922C-76AFF151D10D}" type="slidenum">
              <a:rPr lang="nb-NO" smtClean="0"/>
              <a:t>‹#›</a:t>
            </a:fld>
            <a:endParaRPr lang="nb-NO"/>
          </a:p>
        </p:txBody>
      </p:sp>
    </p:spTree>
    <p:extLst>
      <p:ext uri="{BB962C8B-B14F-4D97-AF65-F5344CB8AC3E}">
        <p14:creationId xmlns:p14="http://schemas.microsoft.com/office/powerpoint/2010/main" val="39235558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1F89FE3-D9FB-8C8C-8065-377F63DA32F3}"/>
              </a:ext>
            </a:extLst>
          </p:cNvPr>
          <p:cNvSpPr>
            <a:spLocks noGrp="1"/>
          </p:cNvSpPr>
          <p:nvPr>
            <p:ph type="title"/>
          </p:nvPr>
        </p:nvSpPr>
        <p:spPr>
          <a:xfrm>
            <a:off x="831850" y="1709738"/>
            <a:ext cx="10515600" cy="2852737"/>
          </a:xfrm>
        </p:spPr>
        <p:txBody>
          <a:bodyPr anchor="b"/>
          <a:lstStyle>
            <a:lvl1pPr>
              <a:defRPr sz="6000"/>
            </a:lvl1pPr>
          </a:lstStyle>
          <a:p>
            <a:r>
              <a:rPr lang="nb-NO"/>
              <a:t>Klikk for å redigere tittelstil</a:t>
            </a:r>
          </a:p>
        </p:txBody>
      </p:sp>
      <p:sp>
        <p:nvSpPr>
          <p:cNvPr id="3" name="Plassholder for tekst 2">
            <a:extLst>
              <a:ext uri="{FF2B5EF4-FFF2-40B4-BE49-F238E27FC236}">
                <a16:creationId xmlns:a16="http://schemas.microsoft.com/office/drawing/2014/main" id="{F08C94F6-F5B0-F77B-FCAC-7B51FC839841}"/>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nb-NO"/>
              <a:t>Klikk for å redigere tekststiler i malen</a:t>
            </a:r>
          </a:p>
        </p:txBody>
      </p:sp>
      <p:sp>
        <p:nvSpPr>
          <p:cNvPr id="4" name="Plassholder for dato 3">
            <a:extLst>
              <a:ext uri="{FF2B5EF4-FFF2-40B4-BE49-F238E27FC236}">
                <a16:creationId xmlns:a16="http://schemas.microsoft.com/office/drawing/2014/main" id="{558EE37C-0BAA-979F-FA4B-872FB31737EB}"/>
              </a:ext>
            </a:extLst>
          </p:cNvPr>
          <p:cNvSpPr>
            <a:spLocks noGrp="1"/>
          </p:cNvSpPr>
          <p:nvPr>
            <p:ph type="dt" sz="half" idx="10"/>
          </p:nvPr>
        </p:nvSpPr>
        <p:spPr/>
        <p:txBody>
          <a:bodyPr/>
          <a:lstStyle/>
          <a:p>
            <a:fld id="{9B152A21-2DD1-4802-9F3D-09E5807E3366}" type="datetimeFigureOut">
              <a:rPr lang="nb-NO" smtClean="0"/>
              <a:t>03.11.2024</a:t>
            </a:fld>
            <a:endParaRPr lang="nb-NO"/>
          </a:p>
        </p:txBody>
      </p:sp>
      <p:sp>
        <p:nvSpPr>
          <p:cNvPr id="5" name="Plassholder for bunntekst 4">
            <a:extLst>
              <a:ext uri="{FF2B5EF4-FFF2-40B4-BE49-F238E27FC236}">
                <a16:creationId xmlns:a16="http://schemas.microsoft.com/office/drawing/2014/main" id="{76135543-7AD8-3E7F-863C-F5D34AD294BA}"/>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4FD6290B-B21E-062F-81B8-5CFD186AFC12}"/>
              </a:ext>
            </a:extLst>
          </p:cNvPr>
          <p:cNvSpPr>
            <a:spLocks noGrp="1"/>
          </p:cNvSpPr>
          <p:nvPr>
            <p:ph type="sldNum" sz="quarter" idx="12"/>
          </p:nvPr>
        </p:nvSpPr>
        <p:spPr/>
        <p:txBody>
          <a:bodyPr/>
          <a:lstStyle/>
          <a:p>
            <a:fld id="{E1613E4E-C298-4404-922C-76AFF151D10D}" type="slidenum">
              <a:rPr lang="nb-NO" smtClean="0"/>
              <a:t>‹#›</a:t>
            </a:fld>
            <a:endParaRPr lang="nb-NO"/>
          </a:p>
        </p:txBody>
      </p:sp>
    </p:spTree>
    <p:extLst>
      <p:ext uri="{BB962C8B-B14F-4D97-AF65-F5344CB8AC3E}">
        <p14:creationId xmlns:p14="http://schemas.microsoft.com/office/powerpoint/2010/main" val="3431905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EBA2CEA-77FA-9B21-B88F-64CE87015BFE}"/>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65C22859-1F7C-2846-F11E-0BEBBE3C629B}"/>
              </a:ext>
            </a:extLst>
          </p:cNvPr>
          <p:cNvSpPr>
            <a:spLocks noGrp="1"/>
          </p:cNvSpPr>
          <p:nvPr>
            <p:ph sz="half" idx="1"/>
          </p:nvPr>
        </p:nvSpPr>
        <p:spPr>
          <a:xfrm>
            <a:off x="838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a:extLst>
              <a:ext uri="{FF2B5EF4-FFF2-40B4-BE49-F238E27FC236}">
                <a16:creationId xmlns:a16="http://schemas.microsoft.com/office/drawing/2014/main" id="{279F1B78-4D2D-557D-8724-E25F1F293CCE}"/>
              </a:ext>
            </a:extLst>
          </p:cNvPr>
          <p:cNvSpPr>
            <a:spLocks noGrp="1"/>
          </p:cNvSpPr>
          <p:nvPr>
            <p:ph sz="half" idx="2"/>
          </p:nvPr>
        </p:nvSpPr>
        <p:spPr>
          <a:xfrm>
            <a:off x="6172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dato 4">
            <a:extLst>
              <a:ext uri="{FF2B5EF4-FFF2-40B4-BE49-F238E27FC236}">
                <a16:creationId xmlns:a16="http://schemas.microsoft.com/office/drawing/2014/main" id="{D742C2F9-0E43-7B0B-709F-C1F1C8F27DFC}"/>
              </a:ext>
            </a:extLst>
          </p:cNvPr>
          <p:cNvSpPr>
            <a:spLocks noGrp="1"/>
          </p:cNvSpPr>
          <p:nvPr>
            <p:ph type="dt" sz="half" idx="10"/>
          </p:nvPr>
        </p:nvSpPr>
        <p:spPr/>
        <p:txBody>
          <a:bodyPr/>
          <a:lstStyle/>
          <a:p>
            <a:fld id="{9B152A21-2DD1-4802-9F3D-09E5807E3366}" type="datetimeFigureOut">
              <a:rPr lang="nb-NO" smtClean="0"/>
              <a:t>03.11.2024</a:t>
            </a:fld>
            <a:endParaRPr lang="nb-NO"/>
          </a:p>
        </p:txBody>
      </p:sp>
      <p:sp>
        <p:nvSpPr>
          <p:cNvPr id="6" name="Plassholder for bunntekst 5">
            <a:extLst>
              <a:ext uri="{FF2B5EF4-FFF2-40B4-BE49-F238E27FC236}">
                <a16:creationId xmlns:a16="http://schemas.microsoft.com/office/drawing/2014/main" id="{83F7FB83-3E5C-80E3-033F-3CB4735DF30C}"/>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30AC6F28-1D96-79DB-D1BB-2BDA659FC86E}"/>
              </a:ext>
            </a:extLst>
          </p:cNvPr>
          <p:cNvSpPr>
            <a:spLocks noGrp="1"/>
          </p:cNvSpPr>
          <p:nvPr>
            <p:ph type="sldNum" sz="quarter" idx="12"/>
          </p:nvPr>
        </p:nvSpPr>
        <p:spPr/>
        <p:txBody>
          <a:bodyPr/>
          <a:lstStyle/>
          <a:p>
            <a:fld id="{E1613E4E-C298-4404-922C-76AFF151D10D}" type="slidenum">
              <a:rPr lang="nb-NO" smtClean="0"/>
              <a:t>‹#›</a:t>
            </a:fld>
            <a:endParaRPr lang="nb-NO"/>
          </a:p>
        </p:txBody>
      </p:sp>
    </p:spTree>
    <p:extLst>
      <p:ext uri="{BB962C8B-B14F-4D97-AF65-F5344CB8AC3E}">
        <p14:creationId xmlns:p14="http://schemas.microsoft.com/office/powerpoint/2010/main" val="14399018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19061EA-29A7-8322-BAA2-027407FB8FA4}"/>
              </a:ext>
            </a:extLst>
          </p:cNvPr>
          <p:cNvSpPr>
            <a:spLocks noGrp="1"/>
          </p:cNvSpPr>
          <p:nvPr>
            <p:ph type="title"/>
          </p:nvPr>
        </p:nvSpPr>
        <p:spPr>
          <a:xfrm>
            <a:off x="839788" y="365125"/>
            <a:ext cx="10515600" cy="1325563"/>
          </a:xfrm>
        </p:spPr>
        <p:txBody>
          <a:bodyPr/>
          <a:lstStyle/>
          <a:p>
            <a:r>
              <a:rPr lang="nb-NO"/>
              <a:t>Klikk for å redigere tittelstil</a:t>
            </a:r>
          </a:p>
        </p:txBody>
      </p:sp>
      <p:sp>
        <p:nvSpPr>
          <p:cNvPr id="3" name="Plassholder for tekst 2">
            <a:extLst>
              <a:ext uri="{FF2B5EF4-FFF2-40B4-BE49-F238E27FC236}">
                <a16:creationId xmlns:a16="http://schemas.microsoft.com/office/drawing/2014/main" id="{E2BFA0E9-155F-74DC-BF6C-B743C9C38CB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4" name="Plassholder for innhold 3">
            <a:extLst>
              <a:ext uri="{FF2B5EF4-FFF2-40B4-BE49-F238E27FC236}">
                <a16:creationId xmlns:a16="http://schemas.microsoft.com/office/drawing/2014/main" id="{06CFF3B9-6D78-A637-6DD0-13308425520B}"/>
              </a:ext>
            </a:extLst>
          </p:cNvPr>
          <p:cNvSpPr>
            <a:spLocks noGrp="1"/>
          </p:cNvSpPr>
          <p:nvPr>
            <p:ph sz="half" idx="2"/>
          </p:nvPr>
        </p:nvSpPr>
        <p:spPr>
          <a:xfrm>
            <a:off x="839788" y="2505075"/>
            <a:ext cx="5157787"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tekst 4">
            <a:extLst>
              <a:ext uri="{FF2B5EF4-FFF2-40B4-BE49-F238E27FC236}">
                <a16:creationId xmlns:a16="http://schemas.microsoft.com/office/drawing/2014/main" id="{3AEF0A13-DB21-3D42-DAFA-0C2886F5414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6" name="Plassholder for innhold 5">
            <a:extLst>
              <a:ext uri="{FF2B5EF4-FFF2-40B4-BE49-F238E27FC236}">
                <a16:creationId xmlns:a16="http://schemas.microsoft.com/office/drawing/2014/main" id="{6057C4EE-418E-0BC4-7318-DEAF1B70E480}"/>
              </a:ext>
            </a:extLst>
          </p:cNvPr>
          <p:cNvSpPr>
            <a:spLocks noGrp="1"/>
          </p:cNvSpPr>
          <p:nvPr>
            <p:ph sz="quarter" idx="4"/>
          </p:nvPr>
        </p:nvSpPr>
        <p:spPr>
          <a:xfrm>
            <a:off x="6172200" y="2505075"/>
            <a:ext cx="5183188"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7" name="Plassholder for dato 6">
            <a:extLst>
              <a:ext uri="{FF2B5EF4-FFF2-40B4-BE49-F238E27FC236}">
                <a16:creationId xmlns:a16="http://schemas.microsoft.com/office/drawing/2014/main" id="{09B28412-D49E-BB79-E111-161FA7C8DB34}"/>
              </a:ext>
            </a:extLst>
          </p:cNvPr>
          <p:cNvSpPr>
            <a:spLocks noGrp="1"/>
          </p:cNvSpPr>
          <p:nvPr>
            <p:ph type="dt" sz="half" idx="10"/>
          </p:nvPr>
        </p:nvSpPr>
        <p:spPr/>
        <p:txBody>
          <a:bodyPr/>
          <a:lstStyle/>
          <a:p>
            <a:fld id="{9B152A21-2DD1-4802-9F3D-09E5807E3366}" type="datetimeFigureOut">
              <a:rPr lang="nb-NO" smtClean="0"/>
              <a:t>03.11.2024</a:t>
            </a:fld>
            <a:endParaRPr lang="nb-NO"/>
          </a:p>
        </p:txBody>
      </p:sp>
      <p:sp>
        <p:nvSpPr>
          <p:cNvPr id="8" name="Plassholder for bunntekst 7">
            <a:extLst>
              <a:ext uri="{FF2B5EF4-FFF2-40B4-BE49-F238E27FC236}">
                <a16:creationId xmlns:a16="http://schemas.microsoft.com/office/drawing/2014/main" id="{9822E3A1-C5D3-AF08-36F7-E26DDE58AFA9}"/>
              </a:ext>
            </a:extLst>
          </p:cNvPr>
          <p:cNvSpPr>
            <a:spLocks noGrp="1"/>
          </p:cNvSpPr>
          <p:nvPr>
            <p:ph type="ftr" sz="quarter" idx="11"/>
          </p:nvPr>
        </p:nvSpPr>
        <p:spPr/>
        <p:txBody>
          <a:bodyPr/>
          <a:lstStyle/>
          <a:p>
            <a:endParaRPr lang="nb-NO"/>
          </a:p>
        </p:txBody>
      </p:sp>
      <p:sp>
        <p:nvSpPr>
          <p:cNvPr id="9" name="Plassholder for lysbildenummer 8">
            <a:extLst>
              <a:ext uri="{FF2B5EF4-FFF2-40B4-BE49-F238E27FC236}">
                <a16:creationId xmlns:a16="http://schemas.microsoft.com/office/drawing/2014/main" id="{C7F748C4-9B0A-2C6D-D390-9998563169BB}"/>
              </a:ext>
            </a:extLst>
          </p:cNvPr>
          <p:cNvSpPr>
            <a:spLocks noGrp="1"/>
          </p:cNvSpPr>
          <p:nvPr>
            <p:ph type="sldNum" sz="quarter" idx="12"/>
          </p:nvPr>
        </p:nvSpPr>
        <p:spPr/>
        <p:txBody>
          <a:bodyPr/>
          <a:lstStyle/>
          <a:p>
            <a:fld id="{E1613E4E-C298-4404-922C-76AFF151D10D}" type="slidenum">
              <a:rPr lang="nb-NO" smtClean="0"/>
              <a:t>‹#›</a:t>
            </a:fld>
            <a:endParaRPr lang="nb-NO"/>
          </a:p>
        </p:txBody>
      </p:sp>
    </p:spTree>
    <p:extLst>
      <p:ext uri="{BB962C8B-B14F-4D97-AF65-F5344CB8AC3E}">
        <p14:creationId xmlns:p14="http://schemas.microsoft.com/office/powerpoint/2010/main" val="16553930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141C7928-E8D6-CB4B-5312-2136A924EC56}"/>
              </a:ext>
            </a:extLst>
          </p:cNvPr>
          <p:cNvSpPr>
            <a:spLocks noGrp="1"/>
          </p:cNvSpPr>
          <p:nvPr>
            <p:ph type="title"/>
          </p:nvPr>
        </p:nvSpPr>
        <p:spPr/>
        <p:txBody>
          <a:bodyPr/>
          <a:lstStyle/>
          <a:p>
            <a:r>
              <a:rPr lang="nb-NO"/>
              <a:t>Klikk for å redigere tittelstil</a:t>
            </a:r>
          </a:p>
        </p:txBody>
      </p:sp>
      <p:sp>
        <p:nvSpPr>
          <p:cNvPr id="3" name="Plassholder for dato 2">
            <a:extLst>
              <a:ext uri="{FF2B5EF4-FFF2-40B4-BE49-F238E27FC236}">
                <a16:creationId xmlns:a16="http://schemas.microsoft.com/office/drawing/2014/main" id="{D92E401A-E9AD-B907-8E70-D8FFC92198D0}"/>
              </a:ext>
            </a:extLst>
          </p:cNvPr>
          <p:cNvSpPr>
            <a:spLocks noGrp="1"/>
          </p:cNvSpPr>
          <p:nvPr>
            <p:ph type="dt" sz="half" idx="10"/>
          </p:nvPr>
        </p:nvSpPr>
        <p:spPr/>
        <p:txBody>
          <a:bodyPr/>
          <a:lstStyle/>
          <a:p>
            <a:fld id="{9B152A21-2DD1-4802-9F3D-09E5807E3366}" type="datetimeFigureOut">
              <a:rPr lang="nb-NO" smtClean="0"/>
              <a:t>03.11.2024</a:t>
            </a:fld>
            <a:endParaRPr lang="nb-NO"/>
          </a:p>
        </p:txBody>
      </p:sp>
      <p:sp>
        <p:nvSpPr>
          <p:cNvPr id="4" name="Plassholder for bunntekst 3">
            <a:extLst>
              <a:ext uri="{FF2B5EF4-FFF2-40B4-BE49-F238E27FC236}">
                <a16:creationId xmlns:a16="http://schemas.microsoft.com/office/drawing/2014/main" id="{BCCB4498-82F1-8BF2-8B5F-E37BED51DFC9}"/>
              </a:ext>
            </a:extLst>
          </p:cNvPr>
          <p:cNvSpPr>
            <a:spLocks noGrp="1"/>
          </p:cNvSpPr>
          <p:nvPr>
            <p:ph type="ftr" sz="quarter" idx="11"/>
          </p:nvPr>
        </p:nvSpPr>
        <p:spPr/>
        <p:txBody>
          <a:bodyPr/>
          <a:lstStyle/>
          <a:p>
            <a:endParaRPr lang="nb-NO"/>
          </a:p>
        </p:txBody>
      </p:sp>
      <p:sp>
        <p:nvSpPr>
          <p:cNvPr id="5" name="Plassholder for lysbildenummer 4">
            <a:extLst>
              <a:ext uri="{FF2B5EF4-FFF2-40B4-BE49-F238E27FC236}">
                <a16:creationId xmlns:a16="http://schemas.microsoft.com/office/drawing/2014/main" id="{CB78520D-9B0A-FBDF-9BF0-0CF87C4E7C40}"/>
              </a:ext>
            </a:extLst>
          </p:cNvPr>
          <p:cNvSpPr>
            <a:spLocks noGrp="1"/>
          </p:cNvSpPr>
          <p:nvPr>
            <p:ph type="sldNum" sz="quarter" idx="12"/>
          </p:nvPr>
        </p:nvSpPr>
        <p:spPr/>
        <p:txBody>
          <a:bodyPr/>
          <a:lstStyle/>
          <a:p>
            <a:fld id="{E1613E4E-C298-4404-922C-76AFF151D10D}" type="slidenum">
              <a:rPr lang="nb-NO" smtClean="0"/>
              <a:t>‹#›</a:t>
            </a:fld>
            <a:endParaRPr lang="nb-NO"/>
          </a:p>
        </p:txBody>
      </p:sp>
    </p:spTree>
    <p:extLst>
      <p:ext uri="{BB962C8B-B14F-4D97-AF65-F5344CB8AC3E}">
        <p14:creationId xmlns:p14="http://schemas.microsoft.com/office/powerpoint/2010/main" val="4230690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a:extLst>
              <a:ext uri="{FF2B5EF4-FFF2-40B4-BE49-F238E27FC236}">
                <a16:creationId xmlns:a16="http://schemas.microsoft.com/office/drawing/2014/main" id="{512E5708-3BBD-1D58-09E3-8EF34BB9B5BF}"/>
              </a:ext>
            </a:extLst>
          </p:cNvPr>
          <p:cNvSpPr>
            <a:spLocks noGrp="1"/>
          </p:cNvSpPr>
          <p:nvPr>
            <p:ph type="dt" sz="half" idx="10"/>
          </p:nvPr>
        </p:nvSpPr>
        <p:spPr/>
        <p:txBody>
          <a:bodyPr/>
          <a:lstStyle/>
          <a:p>
            <a:fld id="{9B152A21-2DD1-4802-9F3D-09E5807E3366}" type="datetimeFigureOut">
              <a:rPr lang="nb-NO" smtClean="0"/>
              <a:t>03.11.2024</a:t>
            </a:fld>
            <a:endParaRPr lang="nb-NO"/>
          </a:p>
        </p:txBody>
      </p:sp>
      <p:sp>
        <p:nvSpPr>
          <p:cNvPr id="3" name="Plassholder for bunntekst 2">
            <a:extLst>
              <a:ext uri="{FF2B5EF4-FFF2-40B4-BE49-F238E27FC236}">
                <a16:creationId xmlns:a16="http://schemas.microsoft.com/office/drawing/2014/main" id="{F114A457-F00B-202E-6E03-AB20A3F9A78A}"/>
              </a:ext>
            </a:extLst>
          </p:cNvPr>
          <p:cNvSpPr>
            <a:spLocks noGrp="1"/>
          </p:cNvSpPr>
          <p:nvPr>
            <p:ph type="ftr" sz="quarter" idx="11"/>
          </p:nvPr>
        </p:nvSpPr>
        <p:spPr/>
        <p:txBody>
          <a:bodyPr/>
          <a:lstStyle/>
          <a:p>
            <a:endParaRPr lang="nb-NO"/>
          </a:p>
        </p:txBody>
      </p:sp>
      <p:sp>
        <p:nvSpPr>
          <p:cNvPr id="4" name="Plassholder for lysbildenummer 3">
            <a:extLst>
              <a:ext uri="{FF2B5EF4-FFF2-40B4-BE49-F238E27FC236}">
                <a16:creationId xmlns:a16="http://schemas.microsoft.com/office/drawing/2014/main" id="{C50897D7-49EA-2D24-11D3-B580E78F40A2}"/>
              </a:ext>
            </a:extLst>
          </p:cNvPr>
          <p:cNvSpPr>
            <a:spLocks noGrp="1"/>
          </p:cNvSpPr>
          <p:nvPr>
            <p:ph type="sldNum" sz="quarter" idx="12"/>
          </p:nvPr>
        </p:nvSpPr>
        <p:spPr/>
        <p:txBody>
          <a:bodyPr/>
          <a:lstStyle/>
          <a:p>
            <a:fld id="{E1613E4E-C298-4404-922C-76AFF151D10D}" type="slidenum">
              <a:rPr lang="nb-NO" smtClean="0"/>
              <a:t>‹#›</a:t>
            </a:fld>
            <a:endParaRPr lang="nb-NO"/>
          </a:p>
        </p:txBody>
      </p:sp>
    </p:spTree>
    <p:extLst>
      <p:ext uri="{BB962C8B-B14F-4D97-AF65-F5344CB8AC3E}">
        <p14:creationId xmlns:p14="http://schemas.microsoft.com/office/powerpoint/2010/main" val="10711633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AFEE759-C90C-8051-56F0-AB90D2510A3A}"/>
              </a:ext>
            </a:extLst>
          </p:cNvPr>
          <p:cNvSpPr>
            <a:spLocks noGrp="1"/>
          </p:cNvSpPr>
          <p:nvPr>
            <p:ph type="title"/>
          </p:nvPr>
        </p:nvSpPr>
        <p:spPr>
          <a:xfrm>
            <a:off x="839788" y="457200"/>
            <a:ext cx="3932237" cy="1600200"/>
          </a:xfrm>
        </p:spPr>
        <p:txBody>
          <a:bodyPr anchor="b"/>
          <a:lstStyle>
            <a:lvl1pPr>
              <a:defRPr sz="3200"/>
            </a:lvl1pPr>
          </a:lstStyle>
          <a:p>
            <a:r>
              <a:rPr lang="nb-NO"/>
              <a:t>Klikk for å redigere tittelstil</a:t>
            </a:r>
          </a:p>
        </p:txBody>
      </p:sp>
      <p:sp>
        <p:nvSpPr>
          <p:cNvPr id="3" name="Plassholder for innhold 2">
            <a:extLst>
              <a:ext uri="{FF2B5EF4-FFF2-40B4-BE49-F238E27FC236}">
                <a16:creationId xmlns:a16="http://schemas.microsoft.com/office/drawing/2014/main" id="{7188DF1F-CF27-DAF1-98CB-4B97F80CB78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tekst 3">
            <a:extLst>
              <a:ext uri="{FF2B5EF4-FFF2-40B4-BE49-F238E27FC236}">
                <a16:creationId xmlns:a16="http://schemas.microsoft.com/office/drawing/2014/main" id="{677F9420-9B27-2FB6-E36C-2071A1A768F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Plassholder for dato 4">
            <a:extLst>
              <a:ext uri="{FF2B5EF4-FFF2-40B4-BE49-F238E27FC236}">
                <a16:creationId xmlns:a16="http://schemas.microsoft.com/office/drawing/2014/main" id="{1098DB63-99C4-1F6F-44FB-E5A549FB4BCC}"/>
              </a:ext>
            </a:extLst>
          </p:cNvPr>
          <p:cNvSpPr>
            <a:spLocks noGrp="1"/>
          </p:cNvSpPr>
          <p:nvPr>
            <p:ph type="dt" sz="half" idx="10"/>
          </p:nvPr>
        </p:nvSpPr>
        <p:spPr/>
        <p:txBody>
          <a:bodyPr/>
          <a:lstStyle/>
          <a:p>
            <a:fld id="{9B152A21-2DD1-4802-9F3D-09E5807E3366}" type="datetimeFigureOut">
              <a:rPr lang="nb-NO" smtClean="0"/>
              <a:t>03.11.2024</a:t>
            </a:fld>
            <a:endParaRPr lang="nb-NO"/>
          </a:p>
        </p:txBody>
      </p:sp>
      <p:sp>
        <p:nvSpPr>
          <p:cNvPr id="6" name="Plassholder for bunntekst 5">
            <a:extLst>
              <a:ext uri="{FF2B5EF4-FFF2-40B4-BE49-F238E27FC236}">
                <a16:creationId xmlns:a16="http://schemas.microsoft.com/office/drawing/2014/main" id="{81AB104E-F7E5-74BF-7749-6922494216F8}"/>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684C1501-F4A5-DF12-FB40-76C7E01B869E}"/>
              </a:ext>
            </a:extLst>
          </p:cNvPr>
          <p:cNvSpPr>
            <a:spLocks noGrp="1"/>
          </p:cNvSpPr>
          <p:nvPr>
            <p:ph type="sldNum" sz="quarter" idx="12"/>
          </p:nvPr>
        </p:nvSpPr>
        <p:spPr/>
        <p:txBody>
          <a:bodyPr/>
          <a:lstStyle/>
          <a:p>
            <a:fld id="{E1613E4E-C298-4404-922C-76AFF151D10D}" type="slidenum">
              <a:rPr lang="nb-NO" smtClean="0"/>
              <a:t>‹#›</a:t>
            </a:fld>
            <a:endParaRPr lang="nb-NO"/>
          </a:p>
        </p:txBody>
      </p:sp>
    </p:spTree>
    <p:extLst>
      <p:ext uri="{BB962C8B-B14F-4D97-AF65-F5344CB8AC3E}">
        <p14:creationId xmlns:p14="http://schemas.microsoft.com/office/powerpoint/2010/main" val="1602310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4C8B5DE2-D1DA-DE26-4A69-6DAEC4ADF168}"/>
              </a:ext>
            </a:extLst>
          </p:cNvPr>
          <p:cNvSpPr>
            <a:spLocks noGrp="1"/>
          </p:cNvSpPr>
          <p:nvPr>
            <p:ph type="title"/>
          </p:nvPr>
        </p:nvSpPr>
        <p:spPr>
          <a:xfrm>
            <a:off x="839788" y="457200"/>
            <a:ext cx="3932237" cy="1600200"/>
          </a:xfrm>
        </p:spPr>
        <p:txBody>
          <a:bodyPr anchor="b"/>
          <a:lstStyle>
            <a:lvl1pPr>
              <a:defRPr sz="3200"/>
            </a:lvl1pPr>
          </a:lstStyle>
          <a:p>
            <a:r>
              <a:rPr lang="nb-NO"/>
              <a:t>Klikk for å redigere tittelstil</a:t>
            </a:r>
          </a:p>
        </p:txBody>
      </p:sp>
      <p:sp>
        <p:nvSpPr>
          <p:cNvPr id="3" name="Plassholder for bilde 2">
            <a:extLst>
              <a:ext uri="{FF2B5EF4-FFF2-40B4-BE49-F238E27FC236}">
                <a16:creationId xmlns:a16="http://schemas.microsoft.com/office/drawing/2014/main" id="{8FB18008-D919-9AA2-4616-EEE9442AEF2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b-NO"/>
          </a:p>
        </p:txBody>
      </p:sp>
      <p:sp>
        <p:nvSpPr>
          <p:cNvPr id="4" name="Plassholder for tekst 3">
            <a:extLst>
              <a:ext uri="{FF2B5EF4-FFF2-40B4-BE49-F238E27FC236}">
                <a16:creationId xmlns:a16="http://schemas.microsoft.com/office/drawing/2014/main" id="{F96F8470-3743-978C-04B8-9974A256414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Plassholder for dato 4">
            <a:extLst>
              <a:ext uri="{FF2B5EF4-FFF2-40B4-BE49-F238E27FC236}">
                <a16:creationId xmlns:a16="http://schemas.microsoft.com/office/drawing/2014/main" id="{7AFFBF12-6A73-C0FB-6D78-C2BDB7B50771}"/>
              </a:ext>
            </a:extLst>
          </p:cNvPr>
          <p:cNvSpPr>
            <a:spLocks noGrp="1"/>
          </p:cNvSpPr>
          <p:nvPr>
            <p:ph type="dt" sz="half" idx="10"/>
          </p:nvPr>
        </p:nvSpPr>
        <p:spPr/>
        <p:txBody>
          <a:bodyPr/>
          <a:lstStyle/>
          <a:p>
            <a:fld id="{9B152A21-2DD1-4802-9F3D-09E5807E3366}" type="datetimeFigureOut">
              <a:rPr lang="nb-NO" smtClean="0"/>
              <a:t>03.11.2024</a:t>
            </a:fld>
            <a:endParaRPr lang="nb-NO"/>
          </a:p>
        </p:txBody>
      </p:sp>
      <p:sp>
        <p:nvSpPr>
          <p:cNvPr id="6" name="Plassholder for bunntekst 5">
            <a:extLst>
              <a:ext uri="{FF2B5EF4-FFF2-40B4-BE49-F238E27FC236}">
                <a16:creationId xmlns:a16="http://schemas.microsoft.com/office/drawing/2014/main" id="{02713AF9-6912-5937-7AF3-B664BBAD4DDE}"/>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432259E1-0C19-0F0E-2BE0-0394752E8D72}"/>
              </a:ext>
            </a:extLst>
          </p:cNvPr>
          <p:cNvSpPr>
            <a:spLocks noGrp="1"/>
          </p:cNvSpPr>
          <p:nvPr>
            <p:ph type="sldNum" sz="quarter" idx="12"/>
          </p:nvPr>
        </p:nvSpPr>
        <p:spPr/>
        <p:txBody>
          <a:bodyPr/>
          <a:lstStyle/>
          <a:p>
            <a:fld id="{E1613E4E-C298-4404-922C-76AFF151D10D}" type="slidenum">
              <a:rPr lang="nb-NO" smtClean="0"/>
              <a:t>‹#›</a:t>
            </a:fld>
            <a:endParaRPr lang="nb-NO"/>
          </a:p>
        </p:txBody>
      </p:sp>
    </p:spTree>
    <p:extLst>
      <p:ext uri="{BB962C8B-B14F-4D97-AF65-F5344CB8AC3E}">
        <p14:creationId xmlns:p14="http://schemas.microsoft.com/office/powerpoint/2010/main" val="5525567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a:extLst>
              <a:ext uri="{FF2B5EF4-FFF2-40B4-BE49-F238E27FC236}">
                <a16:creationId xmlns:a16="http://schemas.microsoft.com/office/drawing/2014/main" id="{11E571F2-616E-0EE9-5288-2D8AE890E28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b-NO"/>
              <a:t>Klikk for å redigere tittelstil</a:t>
            </a:r>
          </a:p>
        </p:txBody>
      </p:sp>
      <p:sp>
        <p:nvSpPr>
          <p:cNvPr id="3" name="Plassholder for tekst 2">
            <a:extLst>
              <a:ext uri="{FF2B5EF4-FFF2-40B4-BE49-F238E27FC236}">
                <a16:creationId xmlns:a16="http://schemas.microsoft.com/office/drawing/2014/main" id="{FA7B2250-6AF3-C074-DC7C-FF99DF0AF63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61D74E4C-A151-A901-BF50-189AFD61CE2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9B152A21-2DD1-4802-9F3D-09E5807E3366}" type="datetimeFigureOut">
              <a:rPr lang="nb-NO" smtClean="0"/>
              <a:t>03.11.2024</a:t>
            </a:fld>
            <a:endParaRPr lang="nb-NO"/>
          </a:p>
        </p:txBody>
      </p:sp>
      <p:sp>
        <p:nvSpPr>
          <p:cNvPr id="5" name="Plassholder for bunntekst 4">
            <a:extLst>
              <a:ext uri="{FF2B5EF4-FFF2-40B4-BE49-F238E27FC236}">
                <a16:creationId xmlns:a16="http://schemas.microsoft.com/office/drawing/2014/main" id="{186072F1-2984-4FCD-870C-774641563A6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nb-NO"/>
          </a:p>
        </p:txBody>
      </p:sp>
      <p:sp>
        <p:nvSpPr>
          <p:cNvPr id="6" name="Plassholder for lysbildenummer 5">
            <a:extLst>
              <a:ext uri="{FF2B5EF4-FFF2-40B4-BE49-F238E27FC236}">
                <a16:creationId xmlns:a16="http://schemas.microsoft.com/office/drawing/2014/main" id="{0CDD1044-9010-98E0-0A74-45CD5E691E1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E1613E4E-C298-4404-922C-76AFF151D10D}" type="slidenum">
              <a:rPr lang="nb-NO" smtClean="0"/>
              <a:t>‹#›</a:t>
            </a:fld>
            <a:endParaRPr lang="nb-NO"/>
          </a:p>
        </p:txBody>
      </p:sp>
    </p:spTree>
    <p:extLst>
      <p:ext uri="{BB962C8B-B14F-4D97-AF65-F5344CB8AC3E}">
        <p14:creationId xmlns:p14="http://schemas.microsoft.com/office/powerpoint/2010/main" val="36304873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lassholder for innhold 3">
            <a:extLst>
              <a:ext uri="{FF2B5EF4-FFF2-40B4-BE49-F238E27FC236}">
                <a16:creationId xmlns:a16="http://schemas.microsoft.com/office/drawing/2014/main" id="{9AE778DE-2903-2AC1-F23B-2DC3D768A6D4}"/>
              </a:ext>
            </a:extLst>
          </p:cNvPr>
          <p:cNvPicPr>
            <a:picLocks noGrp="1" noChangeAspect="1"/>
          </p:cNvPicPr>
          <p:nvPr>
            <p:ph idx="1"/>
          </p:nvPr>
        </p:nvPicPr>
        <p:blipFill>
          <a:blip r:embed="rId2"/>
          <a:srcRect t="5131" b="13051"/>
          <a:stretch/>
        </p:blipFill>
        <p:spPr>
          <a:xfrm>
            <a:off x="20" y="10"/>
            <a:ext cx="12191980" cy="6857990"/>
          </a:xfrm>
          <a:prstGeom prst="rect">
            <a:avLst/>
          </a:prstGeom>
        </p:spPr>
      </p:pic>
      <p:sp>
        <p:nvSpPr>
          <p:cNvPr id="10" name="Rectangle 9">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17A6646C-6F60-4302-9F8D-D375B7AEC0B2}"/>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r>
              <a:rPr lang="en-US" sz="3600" b="1" dirty="0" err="1">
                <a:solidFill>
                  <a:schemeClr val="tx1">
                    <a:lumMod val="85000"/>
                    <a:lumOff val="15000"/>
                  </a:schemeClr>
                </a:solidFill>
              </a:rPr>
              <a:t>Franske</a:t>
            </a:r>
            <a:r>
              <a:rPr lang="en-US" sz="3600" b="1" dirty="0">
                <a:solidFill>
                  <a:schemeClr val="tx1">
                    <a:lumMod val="85000"/>
                    <a:lumOff val="15000"/>
                  </a:schemeClr>
                </a:solidFill>
              </a:rPr>
              <a:t> </a:t>
            </a:r>
            <a:r>
              <a:rPr lang="en-US" sz="3600" b="1" dirty="0" err="1">
                <a:solidFill>
                  <a:schemeClr val="tx1">
                    <a:lumMod val="85000"/>
                    <a:lumOff val="15000"/>
                  </a:schemeClr>
                </a:solidFill>
              </a:rPr>
              <a:t>hvite</a:t>
            </a:r>
            <a:r>
              <a:rPr lang="en-US" sz="3600" b="1" dirty="0">
                <a:solidFill>
                  <a:schemeClr val="tx1">
                    <a:lumMod val="85000"/>
                    <a:lumOff val="15000"/>
                  </a:schemeClr>
                </a:solidFill>
              </a:rPr>
              <a:t> </a:t>
            </a:r>
            <a:r>
              <a:rPr lang="en-US" sz="3600" b="1" dirty="0" err="1">
                <a:solidFill>
                  <a:schemeClr val="tx1">
                    <a:lumMod val="85000"/>
                    <a:lumOff val="15000"/>
                  </a:schemeClr>
                </a:solidFill>
              </a:rPr>
              <a:t>druer</a:t>
            </a:r>
            <a:r>
              <a:rPr lang="en-US" sz="3600" b="1" dirty="0">
                <a:solidFill>
                  <a:schemeClr val="tx1">
                    <a:lumMod val="85000"/>
                    <a:lumOff val="15000"/>
                  </a:schemeClr>
                </a:solidFill>
              </a:rPr>
              <a:t> </a:t>
            </a:r>
            <a:r>
              <a:rPr lang="en-US" sz="3600" b="1" dirty="0" err="1">
                <a:solidFill>
                  <a:schemeClr val="tx1">
                    <a:lumMod val="85000"/>
                    <a:lumOff val="15000"/>
                  </a:schemeClr>
                </a:solidFill>
              </a:rPr>
              <a:t>til</a:t>
            </a:r>
            <a:r>
              <a:rPr lang="en-US" sz="3600" b="1" dirty="0">
                <a:solidFill>
                  <a:schemeClr val="tx1">
                    <a:lumMod val="85000"/>
                    <a:lumOff val="15000"/>
                  </a:schemeClr>
                </a:solidFill>
              </a:rPr>
              <a:t> </a:t>
            </a:r>
            <a:r>
              <a:rPr lang="en-US" sz="3600" b="1" dirty="0" err="1">
                <a:solidFill>
                  <a:schemeClr val="tx1">
                    <a:lumMod val="85000"/>
                    <a:lumOff val="15000"/>
                  </a:schemeClr>
                </a:solidFill>
              </a:rPr>
              <a:t>sjømat</a:t>
            </a:r>
            <a:r>
              <a:rPr lang="en-US" sz="3600" b="1">
                <a:solidFill>
                  <a:schemeClr val="tx1">
                    <a:lumMod val="85000"/>
                    <a:lumOff val="15000"/>
                  </a:schemeClr>
                </a:solidFill>
              </a:rPr>
              <a:t> </a:t>
            </a:r>
            <a:endParaRPr lang="en-US" sz="3600" b="1" dirty="0">
              <a:solidFill>
                <a:schemeClr val="tx1">
                  <a:lumMod val="85000"/>
                  <a:lumOff val="15000"/>
                </a:schemeClr>
              </a:solidFill>
            </a:endParaRPr>
          </a:p>
        </p:txBody>
      </p:sp>
      <p:cxnSp>
        <p:nvCxnSpPr>
          <p:cNvPr id="12" name="Straight Connector 11">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728897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64E8274-B3E7-11C2-0437-4B5C56D9BB49}"/>
              </a:ext>
            </a:extLst>
          </p:cNvPr>
          <p:cNvSpPr>
            <a:spLocks noGrp="1"/>
          </p:cNvSpPr>
          <p:nvPr>
            <p:ph type="title"/>
          </p:nvPr>
        </p:nvSpPr>
        <p:spPr/>
        <p:txBody>
          <a:bodyPr/>
          <a:lstStyle/>
          <a:p>
            <a:r>
              <a:rPr lang="nb-NO" dirty="0"/>
              <a:t>JURA</a:t>
            </a:r>
          </a:p>
        </p:txBody>
      </p:sp>
      <p:pic>
        <p:nvPicPr>
          <p:cNvPr id="4" name="Plassholder for innhold 3">
            <a:extLst>
              <a:ext uri="{FF2B5EF4-FFF2-40B4-BE49-F238E27FC236}">
                <a16:creationId xmlns:a16="http://schemas.microsoft.com/office/drawing/2014/main" id="{49DEB2FD-26C8-A527-6E21-2C9657127210}"/>
              </a:ext>
            </a:extLst>
          </p:cNvPr>
          <p:cNvPicPr>
            <a:picLocks noGrp="1" noChangeAspect="1"/>
          </p:cNvPicPr>
          <p:nvPr>
            <p:ph idx="1"/>
          </p:nvPr>
        </p:nvPicPr>
        <p:blipFill>
          <a:blip r:embed="rId2"/>
          <a:stretch>
            <a:fillRect/>
          </a:stretch>
        </p:blipFill>
        <p:spPr>
          <a:xfrm>
            <a:off x="838200" y="2048397"/>
            <a:ext cx="10515600" cy="3905794"/>
          </a:xfrm>
          <a:prstGeom prst="rect">
            <a:avLst/>
          </a:prstGeom>
        </p:spPr>
      </p:pic>
    </p:spTree>
    <p:extLst>
      <p:ext uri="{BB962C8B-B14F-4D97-AF65-F5344CB8AC3E}">
        <p14:creationId xmlns:p14="http://schemas.microsoft.com/office/powerpoint/2010/main" val="32982334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lassholder for innhold 3">
            <a:extLst>
              <a:ext uri="{FF2B5EF4-FFF2-40B4-BE49-F238E27FC236}">
                <a16:creationId xmlns:a16="http://schemas.microsoft.com/office/drawing/2014/main" id="{2E6ECB79-1336-A040-01C4-A39CBB0FA811}"/>
              </a:ext>
            </a:extLst>
          </p:cNvPr>
          <p:cNvPicPr>
            <a:picLocks noChangeAspect="1"/>
          </p:cNvPicPr>
          <p:nvPr/>
        </p:nvPicPr>
        <p:blipFill>
          <a:blip r:embed="rId2"/>
          <a:srcRect b="6034"/>
          <a:stretch/>
        </p:blipFill>
        <p:spPr>
          <a:xfrm>
            <a:off x="5350326" y="92222"/>
            <a:ext cx="5844466" cy="667355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Tittel 1">
            <a:extLst>
              <a:ext uri="{FF2B5EF4-FFF2-40B4-BE49-F238E27FC236}">
                <a16:creationId xmlns:a16="http://schemas.microsoft.com/office/drawing/2014/main" id="{98B0356D-FCC8-BEE8-BD5F-3A268424E96F}"/>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en-US" sz="5000" dirty="0"/>
              <a:t>Jura</a:t>
            </a:r>
          </a:p>
        </p:txBody>
      </p:sp>
    </p:spTree>
    <p:extLst>
      <p:ext uri="{BB962C8B-B14F-4D97-AF65-F5344CB8AC3E}">
        <p14:creationId xmlns:p14="http://schemas.microsoft.com/office/powerpoint/2010/main" val="36205322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CE545145-8611-11C6-DDB5-FB9522E4FB47}"/>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en-US" sz="5000" dirty="0"/>
              <a:t>Fakta om </a:t>
            </a:r>
            <a:r>
              <a:rPr lang="en-US" sz="5000" dirty="0" err="1"/>
              <a:t>vinområdet</a:t>
            </a:r>
            <a:r>
              <a:rPr lang="en-US" sz="5000" dirty="0"/>
              <a:t> Jura</a:t>
            </a:r>
          </a:p>
        </p:txBody>
      </p:sp>
      <p:sp>
        <p:nvSpPr>
          <p:cNvPr id="11"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assholder for innhold 2">
            <a:extLst>
              <a:ext uri="{FF2B5EF4-FFF2-40B4-BE49-F238E27FC236}">
                <a16:creationId xmlns:a16="http://schemas.microsoft.com/office/drawing/2014/main" id="{006BEF9D-DDBF-D34C-8ECE-31732710ECC6}"/>
              </a:ext>
            </a:extLst>
          </p:cNvPr>
          <p:cNvSpPr>
            <a:spLocks noGrp="1"/>
          </p:cNvSpPr>
          <p:nvPr>
            <p:ph sz="half" idx="1"/>
          </p:nvPr>
        </p:nvSpPr>
        <p:spPr>
          <a:xfrm>
            <a:off x="640080" y="2872899"/>
            <a:ext cx="4243589" cy="3320668"/>
          </a:xfrm>
        </p:spPr>
        <p:txBody>
          <a:bodyPr vert="horz" lIns="91440" tIns="45720" rIns="91440" bIns="45720" rtlCol="0">
            <a:normAutofit/>
          </a:bodyPr>
          <a:lstStyle/>
          <a:p>
            <a:pPr marL="0"/>
            <a:r>
              <a:rPr lang="en-US" sz="1700" dirty="0"/>
              <a:t>Ligger </a:t>
            </a:r>
            <a:r>
              <a:rPr lang="en-US" sz="1700" dirty="0" err="1"/>
              <a:t>mellom</a:t>
            </a:r>
            <a:r>
              <a:rPr lang="en-US" sz="1700" dirty="0"/>
              <a:t> </a:t>
            </a:r>
            <a:r>
              <a:rPr lang="en-US" sz="1700" dirty="0" err="1"/>
              <a:t>Burgund</a:t>
            </a:r>
            <a:r>
              <a:rPr lang="en-US" sz="1700" dirty="0"/>
              <a:t> og </a:t>
            </a:r>
            <a:r>
              <a:rPr lang="en-US" sz="1700" dirty="0" err="1"/>
              <a:t>Sveits</a:t>
            </a:r>
            <a:endParaRPr lang="en-US" sz="1700" dirty="0"/>
          </a:p>
          <a:p>
            <a:r>
              <a:rPr lang="en-US" sz="1700" dirty="0" err="1"/>
              <a:t>Vinmarksareal</a:t>
            </a:r>
            <a:r>
              <a:rPr lang="en-US" sz="1700" dirty="0"/>
              <a:t>: 1950 </a:t>
            </a:r>
            <a:r>
              <a:rPr lang="en-US" sz="1700" dirty="0" err="1"/>
              <a:t>hektar</a:t>
            </a:r>
            <a:r>
              <a:rPr lang="en-US" sz="1700" dirty="0"/>
              <a:t> </a:t>
            </a:r>
          </a:p>
          <a:p>
            <a:r>
              <a:rPr lang="en-US" sz="1700" dirty="0" err="1"/>
              <a:t>Arbois</a:t>
            </a:r>
            <a:r>
              <a:rPr lang="en-US" sz="1700" dirty="0"/>
              <a:t> 800 </a:t>
            </a:r>
            <a:r>
              <a:rPr lang="en-US" sz="1700" dirty="0" err="1"/>
              <a:t>hektar</a:t>
            </a:r>
            <a:r>
              <a:rPr lang="en-US" sz="1700" dirty="0"/>
              <a:t> er 1000 </a:t>
            </a:r>
            <a:r>
              <a:rPr lang="en-US" sz="1700" dirty="0" err="1"/>
              <a:t>fotballbaner</a:t>
            </a:r>
            <a:endParaRPr lang="en-US" sz="1700" dirty="0"/>
          </a:p>
          <a:p>
            <a:r>
              <a:rPr lang="en-US" sz="1700" dirty="0" err="1"/>
              <a:t>Viktigste</a:t>
            </a:r>
            <a:r>
              <a:rPr lang="en-US" sz="1700" dirty="0"/>
              <a:t> </a:t>
            </a:r>
            <a:r>
              <a:rPr lang="en-US" sz="1700" dirty="0" err="1"/>
              <a:t>druer</a:t>
            </a:r>
            <a:r>
              <a:rPr lang="en-US" sz="1700" dirty="0"/>
              <a:t>: Chardonnay (40 %), </a:t>
            </a:r>
            <a:r>
              <a:rPr lang="en-US" sz="1700" dirty="0" err="1"/>
              <a:t>Savagnin</a:t>
            </a:r>
            <a:r>
              <a:rPr lang="en-US" sz="1700" dirty="0"/>
              <a:t> (22 %), </a:t>
            </a:r>
          </a:p>
          <a:p>
            <a:r>
              <a:rPr lang="en-US" sz="1700" dirty="0" err="1"/>
              <a:t>Mest</a:t>
            </a:r>
            <a:r>
              <a:rPr lang="en-US" sz="1700" dirty="0"/>
              <a:t> </a:t>
            </a:r>
            <a:r>
              <a:rPr lang="en-US" sz="1700" dirty="0" err="1"/>
              <a:t>kjent</a:t>
            </a:r>
            <a:r>
              <a:rPr lang="en-US" sz="1700" dirty="0"/>
              <a:t> for: </a:t>
            </a:r>
            <a:r>
              <a:rPr lang="en-US" sz="1700" dirty="0" err="1"/>
              <a:t>Cremant</a:t>
            </a:r>
            <a:r>
              <a:rPr lang="en-US" sz="1700" dirty="0"/>
              <a:t>, Vin Jaune og </a:t>
            </a:r>
            <a:r>
              <a:rPr lang="en-US" sz="1700" dirty="0" err="1"/>
              <a:t>ost</a:t>
            </a:r>
            <a:r>
              <a:rPr lang="en-US" sz="1700" dirty="0"/>
              <a:t> </a:t>
            </a:r>
            <a:r>
              <a:rPr lang="en-US" sz="1700" dirty="0" err="1"/>
              <a:t>som</a:t>
            </a:r>
            <a:r>
              <a:rPr lang="en-US" sz="1700" dirty="0"/>
              <a:t> Comté og </a:t>
            </a:r>
            <a:r>
              <a:rPr lang="en-US" sz="1700" dirty="0" err="1"/>
              <a:t>Morbier</a:t>
            </a:r>
            <a:endParaRPr lang="en-US" sz="1700" dirty="0"/>
          </a:p>
          <a:p>
            <a:r>
              <a:rPr lang="en-US" sz="1700" dirty="0" err="1"/>
              <a:t>Savagnin</a:t>
            </a:r>
            <a:r>
              <a:rPr lang="en-US" sz="1700" dirty="0"/>
              <a:t> er </a:t>
            </a:r>
            <a:r>
              <a:rPr lang="en-US" sz="1700" dirty="0" err="1"/>
              <a:t>nesten</a:t>
            </a:r>
            <a:r>
              <a:rPr lang="en-US" sz="1700" dirty="0"/>
              <a:t> </a:t>
            </a:r>
            <a:r>
              <a:rPr lang="en-US" sz="1700" dirty="0" err="1"/>
              <a:t>identisk</a:t>
            </a:r>
            <a:r>
              <a:rPr lang="en-US" sz="1700" dirty="0"/>
              <a:t> og med </a:t>
            </a:r>
            <a:r>
              <a:rPr lang="en-US" sz="1700" dirty="0" err="1"/>
              <a:t>opphav</a:t>
            </a:r>
            <a:r>
              <a:rPr lang="en-US" sz="1700" dirty="0"/>
              <a:t> </a:t>
            </a:r>
            <a:r>
              <a:rPr lang="en-US" sz="1700" dirty="0" err="1"/>
              <a:t>fra</a:t>
            </a:r>
            <a:r>
              <a:rPr lang="en-US" sz="1700" dirty="0"/>
              <a:t> </a:t>
            </a:r>
            <a:r>
              <a:rPr lang="en-US" sz="1700" dirty="0" err="1"/>
              <a:t>italienske</a:t>
            </a:r>
            <a:r>
              <a:rPr lang="en-US" sz="1700" dirty="0"/>
              <a:t> </a:t>
            </a:r>
            <a:r>
              <a:rPr lang="en-US" sz="1700" dirty="0" err="1"/>
              <a:t>Traminier</a:t>
            </a:r>
            <a:r>
              <a:rPr lang="en-US" sz="1700" dirty="0"/>
              <a:t> </a:t>
            </a:r>
            <a:r>
              <a:rPr lang="en-US" sz="1700" dirty="0" err="1"/>
              <a:t>eller</a:t>
            </a:r>
            <a:r>
              <a:rPr lang="en-US" sz="1700" dirty="0"/>
              <a:t> Gewürztraminer</a:t>
            </a:r>
          </a:p>
        </p:txBody>
      </p:sp>
      <p:pic>
        <p:nvPicPr>
          <p:cNvPr id="4" name="Bilde 3">
            <a:extLst>
              <a:ext uri="{FF2B5EF4-FFF2-40B4-BE49-F238E27FC236}">
                <a16:creationId xmlns:a16="http://schemas.microsoft.com/office/drawing/2014/main" id="{5C84FC10-FB6C-0720-0609-4C2D03E34C2C}"/>
              </a:ext>
            </a:extLst>
          </p:cNvPr>
          <p:cNvPicPr>
            <a:picLocks noChangeAspect="1"/>
          </p:cNvPicPr>
          <p:nvPr/>
        </p:nvPicPr>
        <p:blipFill>
          <a:blip r:embed="rId3"/>
          <a:srcRect r="446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28040374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3346177D-ADC4-4968-B747-5CFCD390B5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99135C85-7093-B9BA-6651-DB015196F2FE}"/>
              </a:ext>
            </a:extLst>
          </p:cNvPr>
          <p:cNvSpPr>
            <a:spLocks noGrp="1"/>
          </p:cNvSpPr>
          <p:nvPr>
            <p:ph type="title"/>
          </p:nvPr>
        </p:nvSpPr>
        <p:spPr>
          <a:xfrm>
            <a:off x="5596501" y="489508"/>
            <a:ext cx="5754896" cy="1667569"/>
          </a:xfrm>
        </p:spPr>
        <p:txBody>
          <a:bodyPr vert="horz" lIns="91440" tIns="45720" rIns="91440" bIns="45720" rtlCol="0" anchor="b">
            <a:normAutofit/>
          </a:bodyPr>
          <a:lstStyle/>
          <a:p>
            <a:r>
              <a:rPr lang="en-US" sz="4000" kern="1200" dirty="0" err="1">
                <a:solidFill>
                  <a:schemeClr val="tx1"/>
                </a:solidFill>
                <a:latin typeface="+mj-lt"/>
                <a:ea typeface="+mj-ea"/>
                <a:cs typeface="+mj-cs"/>
              </a:rPr>
              <a:t>Rolet</a:t>
            </a:r>
            <a:r>
              <a:rPr lang="en-US" sz="4000" kern="1200" dirty="0">
                <a:solidFill>
                  <a:schemeClr val="tx1"/>
                </a:solidFill>
                <a:latin typeface="+mj-lt"/>
                <a:ea typeface="+mj-ea"/>
                <a:cs typeface="+mj-cs"/>
              </a:rPr>
              <a:t> </a:t>
            </a:r>
            <a:r>
              <a:rPr lang="en-US" sz="4000" kern="1200" dirty="0" err="1">
                <a:solidFill>
                  <a:schemeClr val="tx1"/>
                </a:solidFill>
                <a:latin typeface="+mj-lt"/>
                <a:ea typeface="+mj-ea"/>
                <a:cs typeface="+mj-cs"/>
              </a:rPr>
              <a:t>Savagnin</a:t>
            </a:r>
            <a:r>
              <a:rPr lang="en-US" sz="4000" kern="1200" dirty="0">
                <a:solidFill>
                  <a:schemeClr val="tx1"/>
                </a:solidFill>
                <a:latin typeface="+mj-lt"/>
                <a:ea typeface="+mj-ea"/>
                <a:cs typeface="+mj-cs"/>
              </a:rPr>
              <a:t> </a:t>
            </a:r>
            <a:r>
              <a:rPr lang="en-US" sz="4000" kern="1200" dirty="0" err="1">
                <a:solidFill>
                  <a:schemeClr val="tx1"/>
                </a:solidFill>
                <a:latin typeface="+mj-lt"/>
                <a:ea typeface="+mj-ea"/>
                <a:cs typeface="+mj-cs"/>
              </a:rPr>
              <a:t>Ouille</a:t>
            </a:r>
            <a:r>
              <a:rPr lang="en-US" sz="4000" kern="1200" dirty="0">
                <a:solidFill>
                  <a:schemeClr val="tx1"/>
                </a:solidFill>
                <a:latin typeface="+mj-lt"/>
                <a:ea typeface="+mj-ea"/>
                <a:cs typeface="+mj-cs"/>
              </a:rPr>
              <a:t> 2023</a:t>
            </a:r>
          </a:p>
        </p:txBody>
      </p:sp>
      <p:pic>
        <p:nvPicPr>
          <p:cNvPr id="7" name="Plassholder for innhold 6">
            <a:extLst>
              <a:ext uri="{FF2B5EF4-FFF2-40B4-BE49-F238E27FC236}">
                <a16:creationId xmlns:a16="http://schemas.microsoft.com/office/drawing/2014/main" id="{4604C49C-A4BF-8082-02D9-8E80C8488247}"/>
              </a:ext>
            </a:extLst>
          </p:cNvPr>
          <p:cNvPicPr>
            <a:picLocks noGrp="1" noChangeAspect="1"/>
          </p:cNvPicPr>
          <p:nvPr>
            <p:ph sz="half" idx="1"/>
          </p:nvPr>
        </p:nvPicPr>
        <p:blipFill>
          <a:blip r:embed="rId3"/>
          <a:stretch>
            <a:fillRect/>
          </a:stretch>
        </p:blipFill>
        <p:spPr>
          <a:xfrm>
            <a:off x="2214606" y="918640"/>
            <a:ext cx="1583213" cy="4589025"/>
          </a:xfrm>
          <a:prstGeom prst="rect">
            <a:avLst/>
          </a:prstGeom>
        </p:spPr>
      </p:pic>
      <p:sp>
        <p:nvSpPr>
          <p:cNvPr id="4" name="Plassholder for innhold 3">
            <a:extLst>
              <a:ext uri="{FF2B5EF4-FFF2-40B4-BE49-F238E27FC236}">
                <a16:creationId xmlns:a16="http://schemas.microsoft.com/office/drawing/2014/main" id="{C30D5EC1-5E4F-9DCA-D011-DBD42C31BBE7}"/>
              </a:ext>
            </a:extLst>
          </p:cNvPr>
          <p:cNvSpPr>
            <a:spLocks noGrp="1"/>
          </p:cNvSpPr>
          <p:nvPr>
            <p:ph sz="half" idx="2"/>
          </p:nvPr>
        </p:nvSpPr>
        <p:spPr>
          <a:xfrm>
            <a:off x="5596502" y="2405894"/>
            <a:ext cx="5754896" cy="3197464"/>
          </a:xfrm>
        </p:spPr>
        <p:txBody>
          <a:bodyPr vert="horz" lIns="91440" tIns="45720" rIns="91440" bIns="45720" rtlCol="0" anchor="t">
            <a:normAutofit/>
          </a:bodyPr>
          <a:lstStyle/>
          <a:p>
            <a:r>
              <a:rPr lang="en-US" sz="2000" dirty="0"/>
              <a:t>100 % </a:t>
            </a:r>
            <a:r>
              <a:rPr lang="en-US" sz="2000" dirty="0" err="1"/>
              <a:t>Savagnin</a:t>
            </a:r>
            <a:endParaRPr lang="en-US" sz="2000" dirty="0"/>
          </a:p>
          <a:p>
            <a:r>
              <a:rPr lang="en-US" sz="2000" dirty="0" err="1"/>
              <a:t>Alkohol</a:t>
            </a:r>
            <a:r>
              <a:rPr lang="en-US" sz="2000" dirty="0"/>
              <a:t> 13,5 %</a:t>
            </a:r>
          </a:p>
          <a:p>
            <a:r>
              <a:rPr lang="en-US" sz="2000" dirty="0" err="1"/>
              <a:t>Syre</a:t>
            </a:r>
            <a:r>
              <a:rPr lang="en-US" sz="2000" dirty="0"/>
              <a:t> 5,6g </a:t>
            </a:r>
          </a:p>
          <a:p>
            <a:r>
              <a:rPr lang="en-US" sz="2000" dirty="0" err="1"/>
              <a:t>Mindre</a:t>
            </a:r>
            <a:r>
              <a:rPr lang="en-US" sz="2000" dirty="0"/>
              <a:t> </a:t>
            </a:r>
            <a:r>
              <a:rPr lang="en-US" sz="2000" dirty="0" err="1"/>
              <a:t>enn</a:t>
            </a:r>
            <a:r>
              <a:rPr lang="en-US" sz="2000" dirty="0"/>
              <a:t> 3 gr </a:t>
            </a:r>
            <a:r>
              <a:rPr lang="en-US" sz="2000" dirty="0" err="1"/>
              <a:t>sukker</a:t>
            </a:r>
            <a:endParaRPr lang="en-US" sz="2000" dirty="0"/>
          </a:p>
          <a:p>
            <a:r>
              <a:rPr lang="en-US" sz="2000" dirty="0" err="1"/>
              <a:t>Vivino</a:t>
            </a:r>
            <a:r>
              <a:rPr lang="en-US" sz="2000" dirty="0"/>
              <a:t> 4,0</a:t>
            </a:r>
          </a:p>
          <a:p>
            <a:r>
              <a:rPr lang="en-US" sz="2000" dirty="0"/>
              <a:t>88 </a:t>
            </a:r>
            <a:r>
              <a:rPr lang="en-US" sz="2000" dirty="0" err="1"/>
              <a:t>Poeng</a:t>
            </a:r>
            <a:endParaRPr lang="en-US" sz="2000" dirty="0"/>
          </a:p>
          <a:p>
            <a:r>
              <a:rPr lang="en-US" sz="2000" dirty="0"/>
              <a:t>Pris: 345 </a:t>
            </a:r>
            <a:r>
              <a:rPr lang="en-US" sz="2000" dirty="0" err="1"/>
              <a:t>kr</a:t>
            </a:r>
            <a:endParaRPr lang="en-US" sz="2000" dirty="0"/>
          </a:p>
          <a:p>
            <a:endParaRPr lang="en-US" sz="2000" dirty="0"/>
          </a:p>
          <a:p>
            <a:endParaRPr lang="en-US" sz="2000" dirty="0"/>
          </a:p>
        </p:txBody>
      </p:sp>
      <p:sp>
        <p:nvSpPr>
          <p:cNvPr id="14" name="Rectangle 13">
            <a:extLst>
              <a:ext uri="{FF2B5EF4-FFF2-40B4-BE49-F238E27FC236}">
                <a16:creationId xmlns:a16="http://schemas.microsoft.com/office/drawing/2014/main" id="{0844A943-BF79-4FEA-ABB1-3BD54D2366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90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6437CC72-F4A8-4DC3-AFAB-D22C482C81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0">
                <a:srgbClr val="000000">
                  <a:alpha val="50000"/>
                </a:srgbClr>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920891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C1E1E8B-66D5-41CE-100D-E4B36AB64228}"/>
              </a:ext>
            </a:extLst>
          </p:cNvPr>
          <p:cNvSpPr>
            <a:spLocks noGrp="1"/>
          </p:cNvSpPr>
          <p:nvPr>
            <p:ph type="title"/>
          </p:nvPr>
        </p:nvSpPr>
        <p:spPr/>
        <p:txBody>
          <a:bodyPr/>
          <a:lstStyle/>
          <a:p>
            <a:r>
              <a:rPr lang="nb-NO" dirty="0"/>
              <a:t>Savoie - </a:t>
            </a:r>
            <a:r>
              <a:rPr lang="en-US" dirty="0"/>
              <a:t>France’s best kept wine secret</a:t>
            </a:r>
            <a:endParaRPr lang="nb-NO" dirty="0"/>
          </a:p>
        </p:txBody>
      </p:sp>
      <p:pic>
        <p:nvPicPr>
          <p:cNvPr id="4" name="Plassholder for innhold 3">
            <a:extLst>
              <a:ext uri="{FF2B5EF4-FFF2-40B4-BE49-F238E27FC236}">
                <a16:creationId xmlns:a16="http://schemas.microsoft.com/office/drawing/2014/main" id="{06069D9B-A17C-94B8-34EB-16690F81E472}"/>
              </a:ext>
            </a:extLst>
          </p:cNvPr>
          <p:cNvPicPr>
            <a:picLocks noGrp="1" noChangeAspect="1"/>
          </p:cNvPicPr>
          <p:nvPr>
            <p:ph idx="1"/>
          </p:nvPr>
        </p:nvPicPr>
        <p:blipFill>
          <a:blip r:embed="rId3"/>
          <a:stretch>
            <a:fillRect/>
          </a:stretch>
        </p:blipFill>
        <p:spPr>
          <a:xfrm>
            <a:off x="838200" y="2048103"/>
            <a:ext cx="10515600" cy="3906381"/>
          </a:xfrm>
          <a:prstGeom prst="rect">
            <a:avLst/>
          </a:prstGeom>
        </p:spPr>
      </p:pic>
      <p:sp>
        <p:nvSpPr>
          <p:cNvPr id="6" name="TekstSylinder 5">
            <a:extLst>
              <a:ext uri="{FF2B5EF4-FFF2-40B4-BE49-F238E27FC236}">
                <a16:creationId xmlns:a16="http://schemas.microsoft.com/office/drawing/2014/main" id="{9777AA9E-08D7-E153-5413-252804F07053}"/>
              </a:ext>
            </a:extLst>
          </p:cNvPr>
          <p:cNvSpPr txBox="1"/>
          <p:nvPr/>
        </p:nvSpPr>
        <p:spPr>
          <a:xfrm>
            <a:off x="5417574" y="4279179"/>
            <a:ext cx="6096000" cy="707886"/>
          </a:xfrm>
          <a:prstGeom prst="rect">
            <a:avLst/>
          </a:prstGeom>
          <a:noFill/>
        </p:spPr>
        <p:txBody>
          <a:bodyPr wrap="square">
            <a:spAutoFit/>
          </a:bodyPr>
          <a:lstStyle/>
          <a:p>
            <a:r>
              <a:rPr lang="nb-NO" sz="4000" dirty="0"/>
              <a:t>Savoie - fransk alpevin</a:t>
            </a:r>
          </a:p>
        </p:txBody>
      </p:sp>
    </p:spTree>
    <p:extLst>
      <p:ext uri="{BB962C8B-B14F-4D97-AF65-F5344CB8AC3E}">
        <p14:creationId xmlns:p14="http://schemas.microsoft.com/office/powerpoint/2010/main" val="37221565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2B97F24A-32CE-4C1C-A50D-3016B394D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91E6C420-7A06-54E1-95F8-EEB186DB3001}"/>
              </a:ext>
            </a:extLst>
          </p:cNvPr>
          <p:cNvSpPr>
            <a:spLocks noGrp="1"/>
          </p:cNvSpPr>
          <p:nvPr>
            <p:ph type="title"/>
          </p:nvPr>
        </p:nvSpPr>
        <p:spPr>
          <a:xfrm>
            <a:off x="630936" y="639520"/>
            <a:ext cx="3429000" cy="1719072"/>
          </a:xfrm>
        </p:spPr>
        <p:txBody>
          <a:bodyPr anchor="b">
            <a:normAutofit/>
          </a:bodyPr>
          <a:lstStyle/>
          <a:p>
            <a:r>
              <a:rPr lang="nb-NO" sz="5400" dirty="0"/>
              <a:t>Savoie</a:t>
            </a:r>
          </a:p>
        </p:txBody>
      </p:sp>
      <p:sp>
        <p:nvSpPr>
          <p:cNvPr id="16" name="sketch line">
            <a:extLst>
              <a:ext uri="{FF2B5EF4-FFF2-40B4-BE49-F238E27FC236}">
                <a16:creationId xmlns:a16="http://schemas.microsoft.com/office/drawing/2014/main" id="{CD8B4F24-440B-49E9-B85D-733523DC06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573756"/>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lassholder for innhold 6">
            <a:extLst>
              <a:ext uri="{FF2B5EF4-FFF2-40B4-BE49-F238E27FC236}">
                <a16:creationId xmlns:a16="http://schemas.microsoft.com/office/drawing/2014/main" id="{8591D935-0FBD-BC3D-A945-34176FA8F714}"/>
              </a:ext>
            </a:extLst>
          </p:cNvPr>
          <p:cNvPicPr>
            <a:picLocks noChangeAspect="1"/>
          </p:cNvPicPr>
          <p:nvPr/>
        </p:nvPicPr>
        <p:blipFill>
          <a:blip r:embed="rId2"/>
          <a:stretch>
            <a:fillRect/>
          </a:stretch>
        </p:blipFill>
        <p:spPr>
          <a:xfrm>
            <a:off x="3765649" y="0"/>
            <a:ext cx="7792367" cy="6155969"/>
          </a:xfrm>
          <a:prstGeom prst="rect">
            <a:avLst/>
          </a:prstGeom>
        </p:spPr>
      </p:pic>
    </p:spTree>
    <p:extLst>
      <p:ext uri="{BB962C8B-B14F-4D97-AF65-F5344CB8AC3E}">
        <p14:creationId xmlns:p14="http://schemas.microsoft.com/office/powerpoint/2010/main" val="14552064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lassholder for innhold 6">
            <a:extLst>
              <a:ext uri="{FF2B5EF4-FFF2-40B4-BE49-F238E27FC236}">
                <a16:creationId xmlns:a16="http://schemas.microsoft.com/office/drawing/2014/main" id="{4AA92F1C-216A-CEED-B2EC-1FB07E11D3A8}"/>
              </a:ext>
            </a:extLst>
          </p:cNvPr>
          <p:cNvPicPr>
            <a:picLocks noGrp="1" noChangeAspect="1"/>
          </p:cNvPicPr>
          <p:nvPr>
            <p:ph idx="1"/>
          </p:nvPr>
        </p:nvPicPr>
        <p:blipFill>
          <a:blip r:embed="rId2"/>
          <a:stretch>
            <a:fillRect/>
          </a:stretch>
        </p:blipFill>
        <p:spPr>
          <a:xfrm>
            <a:off x="3820521" y="226142"/>
            <a:ext cx="5765931" cy="6511259"/>
          </a:xfrm>
          <a:prstGeom prst="rect">
            <a:avLst/>
          </a:prstGeom>
        </p:spPr>
      </p:pic>
    </p:spTree>
    <p:extLst>
      <p:ext uri="{BB962C8B-B14F-4D97-AF65-F5344CB8AC3E}">
        <p14:creationId xmlns:p14="http://schemas.microsoft.com/office/powerpoint/2010/main" val="228684431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5BDD59D-DB76-6DEC-86F0-2BE8645E9ADD}"/>
              </a:ext>
            </a:extLst>
          </p:cNvPr>
          <p:cNvSpPr>
            <a:spLocks noGrp="1"/>
          </p:cNvSpPr>
          <p:nvPr>
            <p:ph type="title"/>
          </p:nvPr>
        </p:nvSpPr>
        <p:spPr/>
        <p:txBody>
          <a:bodyPr/>
          <a:lstStyle/>
          <a:p>
            <a:r>
              <a:rPr lang="nb-NO" dirty="0" err="1"/>
              <a:t>Jaqcuere</a:t>
            </a:r>
            <a:endParaRPr lang="nb-NO" dirty="0"/>
          </a:p>
        </p:txBody>
      </p:sp>
      <p:sp>
        <p:nvSpPr>
          <p:cNvPr id="3" name="Plassholder for innhold 2">
            <a:extLst>
              <a:ext uri="{FF2B5EF4-FFF2-40B4-BE49-F238E27FC236}">
                <a16:creationId xmlns:a16="http://schemas.microsoft.com/office/drawing/2014/main" id="{587D244A-B969-8FAE-5D89-6EFF77A77B94}"/>
              </a:ext>
            </a:extLst>
          </p:cNvPr>
          <p:cNvSpPr>
            <a:spLocks noGrp="1"/>
          </p:cNvSpPr>
          <p:nvPr>
            <p:ph sz="half" idx="1"/>
          </p:nvPr>
        </p:nvSpPr>
        <p:spPr>
          <a:xfrm>
            <a:off x="759542" y="2255119"/>
            <a:ext cx="5181600" cy="4351338"/>
          </a:xfrm>
        </p:spPr>
        <p:txBody>
          <a:bodyPr/>
          <a:lstStyle/>
          <a:p>
            <a:r>
              <a:rPr lang="nb-NO" dirty="0"/>
              <a:t>Halvparten av all drueproduksjon er </a:t>
            </a:r>
            <a:r>
              <a:rPr lang="nb-NO" dirty="0" err="1"/>
              <a:t>Jaquere</a:t>
            </a:r>
            <a:endParaRPr lang="nb-NO" dirty="0"/>
          </a:p>
          <a:p>
            <a:r>
              <a:rPr lang="nb-NO" dirty="0"/>
              <a:t>1000 HA</a:t>
            </a:r>
          </a:p>
          <a:p>
            <a:r>
              <a:rPr lang="nb-NO" dirty="0"/>
              <a:t>Fransk opprinnelse</a:t>
            </a:r>
          </a:p>
          <a:p>
            <a:r>
              <a:rPr lang="nb-NO" dirty="0"/>
              <a:t>Vin de Savoie AOC</a:t>
            </a:r>
          </a:p>
        </p:txBody>
      </p:sp>
      <p:pic>
        <p:nvPicPr>
          <p:cNvPr id="5" name="Plassholder for innhold 4">
            <a:extLst>
              <a:ext uri="{FF2B5EF4-FFF2-40B4-BE49-F238E27FC236}">
                <a16:creationId xmlns:a16="http://schemas.microsoft.com/office/drawing/2014/main" id="{E1A0FB41-9077-5E8E-37CC-184E5AEC327B}"/>
              </a:ext>
            </a:extLst>
          </p:cNvPr>
          <p:cNvPicPr>
            <a:picLocks noGrp="1" noChangeAspect="1"/>
          </p:cNvPicPr>
          <p:nvPr>
            <p:ph sz="half" idx="2"/>
          </p:nvPr>
        </p:nvPicPr>
        <p:blipFill>
          <a:blip r:embed="rId3"/>
          <a:stretch>
            <a:fillRect/>
          </a:stretch>
        </p:blipFill>
        <p:spPr>
          <a:xfrm>
            <a:off x="5827615" y="2207798"/>
            <a:ext cx="5181599" cy="3431399"/>
          </a:xfrm>
          <a:prstGeom prst="rect">
            <a:avLst/>
          </a:prstGeom>
        </p:spPr>
      </p:pic>
      <p:sp>
        <p:nvSpPr>
          <p:cNvPr id="7" name="TekstSylinder 6">
            <a:extLst>
              <a:ext uri="{FF2B5EF4-FFF2-40B4-BE49-F238E27FC236}">
                <a16:creationId xmlns:a16="http://schemas.microsoft.com/office/drawing/2014/main" id="{B4D41B7F-39AE-8EF8-4CAE-1D2C6096E144}"/>
              </a:ext>
            </a:extLst>
          </p:cNvPr>
          <p:cNvSpPr txBox="1"/>
          <p:nvPr/>
        </p:nvSpPr>
        <p:spPr>
          <a:xfrm>
            <a:off x="3126658" y="870885"/>
            <a:ext cx="5004619" cy="461665"/>
          </a:xfrm>
          <a:prstGeom prst="rect">
            <a:avLst/>
          </a:prstGeom>
          <a:noFill/>
        </p:spPr>
        <p:txBody>
          <a:bodyPr wrap="square">
            <a:spAutoFit/>
          </a:bodyPr>
          <a:lstStyle/>
          <a:p>
            <a:r>
              <a:rPr lang="en-US" dirty="0"/>
              <a:t>…</a:t>
            </a:r>
            <a:r>
              <a:rPr lang="en-US" sz="2400" dirty="0"/>
              <a:t>these are, at best, light, fresh, salty</a:t>
            </a:r>
            <a:endParaRPr lang="nb-NO" sz="2400" dirty="0"/>
          </a:p>
        </p:txBody>
      </p:sp>
    </p:spTree>
    <p:extLst>
      <p:ext uri="{BB962C8B-B14F-4D97-AF65-F5344CB8AC3E}">
        <p14:creationId xmlns:p14="http://schemas.microsoft.com/office/powerpoint/2010/main" val="78716234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3346177D-ADC4-4968-B747-5CFCD390B5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6A7350B8-F366-D00F-F021-180B27538972}"/>
              </a:ext>
            </a:extLst>
          </p:cNvPr>
          <p:cNvSpPr>
            <a:spLocks noGrp="1"/>
          </p:cNvSpPr>
          <p:nvPr>
            <p:ph type="title"/>
          </p:nvPr>
        </p:nvSpPr>
        <p:spPr>
          <a:xfrm>
            <a:off x="5596501" y="489508"/>
            <a:ext cx="5754896" cy="1667569"/>
          </a:xfrm>
        </p:spPr>
        <p:txBody>
          <a:bodyPr vert="horz" lIns="91440" tIns="45720" rIns="91440" bIns="45720" rtlCol="0" anchor="b">
            <a:normAutofit/>
          </a:bodyPr>
          <a:lstStyle/>
          <a:p>
            <a:r>
              <a:rPr lang="en-US" sz="4000" kern="1200" dirty="0">
                <a:solidFill>
                  <a:schemeClr val="tx1"/>
                </a:solidFill>
                <a:latin typeface="+mj-lt"/>
                <a:ea typeface="+mj-ea"/>
                <a:cs typeface="+mj-cs"/>
              </a:rPr>
              <a:t>Dom de </a:t>
            </a:r>
            <a:r>
              <a:rPr lang="en-US" sz="4000" kern="1200" dirty="0" err="1">
                <a:solidFill>
                  <a:schemeClr val="tx1"/>
                </a:solidFill>
                <a:latin typeface="+mj-lt"/>
                <a:ea typeface="+mj-ea"/>
                <a:cs typeface="+mj-cs"/>
              </a:rPr>
              <a:t>L'Idylle</a:t>
            </a:r>
            <a:r>
              <a:rPr lang="en-US" sz="4000" kern="1200" dirty="0">
                <a:solidFill>
                  <a:schemeClr val="tx1"/>
                </a:solidFill>
                <a:latin typeface="+mj-lt"/>
                <a:ea typeface="+mj-ea"/>
                <a:cs typeface="+mj-cs"/>
              </a:rPr>
              <a:t> Savoie Cruet Alpine 2023</a:t>
            </a:r>
          </a:p>
        </p:txBody>
      </p:sp>
      <p:pic>
        <p:nvPicPr>
          <p:cNvPr id="5" name="Plassholder for innhold 4">
            <a:extLst>
              <a:ext uri="{FF2B5EF4-FFF2-40B4-BE49-F238E27FC236}">
                <a16:creationId xmlns:a16="http://schemas.microsoft.com/office/drawing/2014/main" id="{35B82277-9C02-13E9-6202-63EFB740E224}"/>
              </a:ext>
            </a:extLst>
          </p:cNvPr>
          <p:cNvPicPr>
            <a:picLocks noGrp="1" noChangeAspect="1"/>
          </p:cNvPicPr>
          <p:nvPr>
            <p:ph sz="half" idx="1"/>
          </p:nvPr>
        </p:nvPicPr>
        <p:blipFill>
          <a:blip r:embed="rId3"/>
          <a:stretch>
            <a:fillRect/>
          </a:stretch>
        </p:blipFill>
        <p:spPr>
          <a:xfrm>
            <a:off x="2243287" y="918640"/>
            <a:ext cx="1525850" cy="4589025"/>
          </a:xfrm>
          <a:prstGeom prst="rect">
            <a:avLst/>
          </a:prstGeom>
        </p:spPr>
      </p:pic>
      <p:sp>
        <p:nvSpPr>
          <p:cNvPr id="4" name="Plassholder for innhold 3">
            <a:extLst>
              <a:ext uri="{FF2B5EF4-FFF2-40B4-BE49-F238E27FC236}">
                <a16:creationId xmlns:a16="http://schemas.microsoft.com/office/drawing/2014/main" id="{48B74EFF-0B2B-F0C8-0A67-40640444D2C5}"/>
              </a:ext>
            </a:extLst>
          </p:cNvPr>
          <p:cNvSpPr>
            <a:spLocks noGrp="1"/>
          </p:cNvSpPr>
          <p:nvPr>
            <p:ph sz="half" idx="2"/>
          </p:nvPr>
        </p:nvSpPr>
        <p:spPr>
          <a:xfrm>
            <a:off x="5596502" y="2405894"/>
            <a:ext cx="5754896" cy="3197464"/>
          </a:xfrm>
        </p:spPr>
        <p:txBody>
          <a:bodyPr vert="horz" lIns="91440" tIns="45720" rIns="91440" bIns="45720" rtlCol="0" anchor="t">
            <a:normAutofit/>
          </a:bodyPr>
          <a:lstStyle/>
          <a:p>
            <a:r>
              <a:rPr lang="en-US" sz="2000" dirty="0"/>
              <a:t>Drue 100 % </a:t>
            </a:r>
            <a:r>
              <a:rPr lang="en-US" sz="2000" dirty="0" err="1"/>
              <a:t>Jacquere</a:t>
            </a:r>
            <a:endParaRPr lang="en-US" sz="2000" dirty="0"/>
          </a:p>
          <a:p>
            <a:r>
              <a:rPr lang="en-US" sz="2000" dirty="0" err="1"/>
              <a:t>Vivino</a:t>
            </a:r>
            <a:r>
              <a:rPr lang="en-US" sz="2000" dirty="0"/>
              <a:t> 3,9</a:t>
            </a:r>
          </a:p>
          <a:p>
            <a:r>
              <a:rPr lang="en-US" sz="2000" dirty="0"/>
              <a:t>89 </a:t>
            </a:r>
            <a:r>
              <a:rPr lang="en-US" sz="2000" dirty="0" err="1"/>
              <a:t>poeng</a:t>
            </a:r>
            <a:endParaRPr lang="en-US" sz="2000" dirty="0"/>
          </a:p>
          <a:p>
            <a:r>
              <a:rPr lang="en-US" sz="2000" dirty="0" err="1"/>
              <a:t>Alkohol</a:t>
            </a:r>
            <a:r>
              <a:rPr lang="en-US" sz="2000" dirty="0"/>
              <a:t> 11 %</a:t>
            </a:r>
          </a:p>
          <a:p>
            <a:r>
              <a:rPr lang="en-US" sz="2000" dirty="0" err="1"/>
              <a:t>Syre</a:t>
            </a:r>
            <a:r>
              <a:rPr lang="en-US" sz="2000" dirty="0"/>
              <a:t> 6,1</a:t>
            </a:r>
          </a:p>
          <a:p>
            <a:r>
              <a:rPr lang="en-US" sz="2000" dirty="0"/>
              <a:t>Fisk</a:t>
            </a:r>
          </a:p>
          <a:p>
            <a:r>
              <a:rPr lang="en-US" sz="2000" dirty="0"/>
              <a:t>209,90 </a:t>
            </a:r>
            <a:r>
              <a:rPr lang="en-US" sz="2000" dirty="0" err="1"/>
              <a:t>kr</a:t>
            </a:r>
            <a:endParaRPr lang="en-US" sz="2000" dirty="0"/>
          </a:p>
        </p:txBody>
      </p:sp>
      <p:sp>
        <p:nvSpPr>
          <p:cNvPr id="12" name="Rectangle 11">
            <a:extLst>
              <a:ext uri="{FF2B5EF4-FFF2-40B4-BE49-F238E27FC236}">
                <a16:creationId xmlns:a16="http://schemas.microsoft.com/office/drawing/2014/main" id="{0844A943-BF79-4FEA-ABB1-3BD54D2366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90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6437CC72-F4A8-4DC3-AFAB-D22C482C81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0">
                <a:srgbClr val="000000">
                  <a:alpha val="50000"/>
                </a:srgbClr>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421785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4A44988-2B62-B3B3-9487-46A72737F765}"/>
              </a:ext>
            </a:extLst>
          </p:cNvPr>
          <p:cNvSpPr>
            <a:spLocks noGrp="1"/>
          </p:cNvSpPr>
          <p:nvPr>
            <p:ph type="title"/>
          </p:nvPr>
        </p:nvSpPr>
        <p:spPr/>
        <p:txBody>
          <a:bodyPr/>
          <a:lstStyle/>
          <a:p>
            <a:r>
              <a:rPr lang="nb-NO" dirty="0"/>
              <a:t>Burgund</a:t>
            </a:r>
          </a:p>
        </p:txBody>
      </p:sp>
      <p:pic>
        <p:nvPicPr>
          <p:cNvPr id="4" name="Plassholder for innhold 3">
            <a:extLst>
              <a:ext uri="{FF2B5EF4-FFF2-40B4-BE49-F238E27FC236}">
                <a16:creationId xmlns:a16="http://schemas.microsoft.com/office/drawing/2014/main" id="{13CFA57F-B1E2-58DD-EE24-454FB15FD104}"/>
              </a:ext>
            </a:extLst>
          </p:cNvPr>
          <p:cNvPicPr>
            <a:picLocks noGrp="1" noChangeAspect="1"/>
          </p:cNvPicPr>
          <p:nvPr>
            <p:ph idx="1"/>
          </p:nvPr>
        </p:nvPicPr>
        <p:blipFill>
          <a:blip r:embed="rId3"/>
          <a:stretch>
            <a:fillRect/>
          </a:stretch>
        </p:blipFill>
        <p:spPr>
          <a:xfrm>
            <a:off x="838200" y="2048397"/>
            <a:ext cx="10515600" cy="3905794"/>
          </a:xfrm>
          <a:prstGeom prst="rect">
            <a:avLst/>
          </a:prstGeom>
        </p:spPr>
      </p:pic>
    </p:spTree>
    <p:extLst>
      <p:ext uri="{BB962C8B-B14F-4D97-AF65-F5344CB8AC3E}">
        <p14:creationId xmlns:p14="http://schemas.microsoft.com/office/powerpoint/2010/main" val="18801235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lassholder for innhold 4">
            <a:extLst>
              <a:ext uri="{FF2B5EF4-FFF2-40B4-BE49-F238E27FC236}">
                <a16:creationId xmlns:a16="http://schemas.microsoft.com/office/drawing/2014/main" id="{60B53634-A915-F2F6-1408-845D38FE6AA7}"/>
              </a:ext>
            </a:extLst>
          </p:cNvPr>
          <p:cNvPicPr>
            <a:picLocks noGrp="1" noChangeAspect="1"/>
          </p:cNvPicPr>
          <p:nvPr>
            <p:ph sz="half" idx="2"/>
          </p:nvPr>
        </p:nvPicPr>
        <p:blipFill>
          <a:blip r:embed="rId3"/>
          <a:srcRect/>
          <a:stretch/>
        </p:blipFill>
        <p:spPr>
          <a:xfrm>
            <a:off x="20" y="10"/>
            <a:ext cx="12191980" cy="6857990"/>
          </a:xfrm>
          <a:prstGeom prst="rect">
            <a:avLst/>
          </a:prstGeom>
        </p:spPr>
      </p:pic>
      <p:sp>
        <p:nvSpPr>
          <p:cNvPr id="21" name="Rectangle 20">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99A6E608-F307-5F74-0270-56880ECB5BF9}"/>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r>
              <a:rPr lang="en-US" sz="3600" b="1">
                <a:solidFill>
                  <a:schemeClr val="tx1">
                    <a:lumMod val="85000"/>
                    <a:lumOff val="15000"/>
                  </a:schemeClr>
                </a:solidFill>
              </a:rPr>
              <a:t>Vin til mat - drikke eller smake</a:t>
            </a:r>
          </a:p>
        </p:txBody>
      </p:sp>
      <p:cxnSp>
        <p:nvCxnSpPr>
          <p:cNvPr id="23" name="Straight Connector 22">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9318224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8">
            <a:extLst>
              <a:ext uri="{FF2B5EF4-FFF2-40B4-BE49-F238E27FC236}">
                <a16:creationId xmlns:a16="http://schemas.microsoft.com/office/drawing/2014/main" id="{01D0AF59-99C3-4251-AB9A-C966C6AD44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0">
            <a:extLst>
              <a:ext uri="{FF2B5EF4-FFF2-40B4-BE49-F238E27FC236}">
                <a16:creationId xmlns:a16="http://schemas.microsoft.com/office/drawing/2014/main" id="{1855405F-37A2-4869-9154-F8BE3BECE6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lassholder for innhold 3">
            <a:extLst>
              <a:ext uri="{FF2B5EF4-FFF2-40B4-BE49-F238E27FC236}">
                <a16:creationId xmlns:a16="http://schemas.microsoft.com/office/drawing/2014/main" id="{B2B59F78-5AED-7590-6A96-37777F11DC37}"/>
              </a:ext>
            </a:extLst>
          </p:cNvPr>
          <p:cNvPicPr>
            <a:picLocks noGrp="1" noChangeAspect="1"/>
          </p:cNvPicPr>
          <p:nvPr>
            <p:ph idx="1"/>
          </p:nvPr>
        </p:nvPicPr>
        <p:blipFill>
          <a:blip r:embed="rId2"/>
          <a:stretch>
            <a:fillRect/>
          </a:stretch>
        </p:blipFill>
        <p:spPr>
          <a:xfrm>
            <a:off x="4243620" y="643467"/>
            <a:ext cx="3704760" cy="5571066"/>
          </a:xfrm>
          <a:prstGeom prst="rect">
            <a:avLst/>
          </a:prstGeom>
        </p:spPr>
      </p:pic>
    </p:spTree>
    <p:extLst>
      <p:ext uri="{BB962C8B-B14F-4D97-AF65-F5344CB8AC3E}">
        <p14:creationId xmlns:p14="http://schemas.microsoft.com/office/powerpoint/2010/main" val="394193755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4879EFC-8E62-4E00-973C-C45EE9EC67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C1D9811A-A3AB-78E9-4EA6-A0B0D52FDE43}"/>
              </a:ext>
            </a:extLst>
          </p:cNvPr>
          <p:cNvSpPr>
            <a:spLocks noGrp="1"/>
          </p:cNvSpPr>
          <p:nvPr>
            <p:ph type="title"/>
          </p:nvPr>
        </p:nvSpPr>
        <p:spPr>
          <a:xfrm>
            <a:off x="638881" y="457200"/>
            <a:ext cx="10909640" cy="1368614"/>
          </a:xfrm>
        </p:spPr>
        <p:txBody>
          <a:bodyPr vert="horz" lIns="91440" tIns="45720" rIns="91440" bIns="45720" rtlCol="0" anchor="ctr">
            <a:normAutofit/>
          </a:bodyPr>
          <a:lstStyle/>
          <a:p>
            <a:pPr algn="ctr"/>
            <a:r>
              <a:rPr lang="en-US" sz="6600" dirty="0"/>
              <a:t>Côte </a:t>
            </a:r>
            <a:r>
              <a:rPr lang="en-US" sz="6600" dirty="0" err="1"/>
              <a:t>Chalonnaise</a:t>
            </a:r>
            <a:endParaRPr lang="en-US" sz="6600" dirty="0"/>
          </a:p>
        </p:txBody>
      </p:sp>
      <p:sp>
        <p:nvSpPr>
          <p:cNvPr id="11" name="sketch line">
            <a:extLst>
              <a:ext uri="{FF2B5EF4-FFF2-40B4-BE49-F238E27FC236}">
                <a16:creationId xmlns:a16="http://schemas.microsoft.com/office/drawing/2014/main" id="{D6A9C53F-5F90-40A5-8C85-5412D39C8C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50080" y="1850683"/>
            <a:ext cx="3291840" cy="18288"/>
          </a:xfrm>
          <a:custGeom>
            <a:avLst/>
            <a:gdLst>
              <a:gd name="connsiteX0" fmla="*/ 0 w 3291840"/>
              <a:gd name="connsiteY0" fmla="*/ 0 h 18288"/>
              <a:gd name="connsiteX1" fmla="*/ 658368 w 3291840"/>
              <a:gd name="connsiteY1" fmla="*/ 0 h 18288"/>
              <a:gd name="connsiteX2" fmla="*/ 1283818 w 3291840"/>
              <a:gd name="connsiteY2" fmla="*/ 0 h 18288"/>
              <a:gd name="connsiteX3" fmla="*/ 1909267 w 3291840"/>
              <a:gd name="connsiteY3" fmla="*/ 0 h 18288"/>
              <a:gd name="connsiteX4" fmla="*/ 2633472 w 3291840"/>
              <a:gd name="connsiteY4" fmla="*/ 0 h 18288"/>
              <a:gd name="connsiteX5" fmla="*/ 3291840 w 3291840"/>
              <a:gd name="connsiteY5" fmla="*/ 0 h 18288"/>
              <a:gd name="connsiteX6" fmla="*/ 3291840 w 3291840"/>
              <a:gd name="connsiteY6" fmla="*/ 18288 h 18288"/>
              <a:gd name="connsiteX7" fmla="*/ 2633472 w 3291840"/>
              <a:gd name="connsiteY7" fmla="*/ 18288 h 18288"/>
              <a:gd name="connsiteX8" fmla="*/ 2073859 w 3291840"/>
              <a:gd name="connsiteY8" fmla="*/ 18288 h 18288"/>
              <a:gd name="connsiteX9" fmla="*/ 1448410 w 3291840"/>
              <a:gd name="connsiteY9" fmla="*/ 18288 h 18288"/>
              <a:gd name="connsiteX10" fmla="*/ 822960 w 3291840"/>
              <a:gd name="connsiteY10" fmla="*/ 18288 h 18288"/>
              <a:gd name="connsiteX11" fmla="*/ 0 w 3291840"/>
              <a:gd name="connsiteY11" fmla="*/ 18288 h 18288"/>
              <a:gd name="connsiteX12" fmla="*/ 0 w 329184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91840" h="18288" fill="none" extrusionOk="0">
                <a:moveTo>
                  <a:pt x="0" y="0"/>
                </a:moveTo>
                <a:cubicBezTo>
                  <a:pt x="173077" y="-20031"/>
                  <a:pt x="443104" y="6424"/>
                  <a:pt x="658368" y="0"/>
                </a:cubicBezTo>
                <a:cubicBezTo>
                  <a:pt x="873632" y="-6424"/>
                  <a:pt x="1034028" y="11764"/>
                  <a:pt x="1283818" y="0"/>
                </a:cubicBezTo>
                <a:cubicBezTo>
                  <a:pt x="1533608" y="-11764"/>
                  <a:pt x="1691227" y="-30112"/>
                  <a:pt x="1909267" y="0"/>
                </a:cubicBezTo>
                <a:cubicBezTo>
                  <a:pt x="2127307" y="30112"/>
                  <a:pt x="2272465" y="-18735"/>
                  <a:pt x="2633472" y="0"/>
                </a:cubicBezTo>
                <a:cubicBezTo>
                  <a:pt x="2994479" y="18735"/>
                  <a:pt x="3023324" y="-32030"/>
                  <a:pt x="3291840" y="0"/>
                </a:cubicBezTo>
                <a:cubicBezTo>
                  <a:pt x="3291406" y="7551"/>
                  <a:pt x="3291373" y="9822"/>
                  <a:pt x="3291840" y="18288"/>
                </a:cubicBezTo>
                <a:cubicBezTo>
                  <a:pt x="3048445" y="38989"/>
                  <a:pt x="2846548" y="-14400"/>
                  <a:pt x="2633472" y="18288"/>
                </a:cubicBezTo>
                <a:cubicBezTo>
                  <a:pt x="2420396" y="50976"/>
                  <a:pt x="2304099" y="6336"/>
                  <a:pt x="2073859" y="18288"/>
                </a:cubicBezTo>
                <a:cubicBezTo>
                  <a:pt x="1843619" y="30240"/>
                  <a:pt x="1706926" y="10778"/>
                  <a:pt x="1448410" y="18288"/>
                </a:cubicBezTo>
                <a:cubicBezTo>
                  <a:pt x="1189894" y="25798"/>
                  <a:pt x="1002278" y="8992"/>
                  <a:pt x="822960" y="18288"/>
                </a:cubicBezTo>
                <a:cubicBezTo>
                  <a:pt x="643642" y="27585"/>
                  <a:pt x="307039" y="38051"/>
                  <a:pt x="0" y="18288"/>
                </a:cubicBezTo>
                <a:cubicBezTo>
                  <a:pt x="60" y="11696"/>
                  <a:pt x="66" y="3758"/>
                  <a:pt x="0" y="0"/>
                </a:cubicBezTo>
                <a:close/>
              </a:path>
              <a:path w="3291840" h="18288" stroke="0" extrusionOk="0">
                <a:moveTo>
                  <a:pt x="0" y="0"/>
                </a:moveTo>
                <a:cubicBezTo>
                  <a:pt x="195850" y="28018"/>
                  <a:pt x="434891" y="17390"/>
                  <a:pt x="592531" y="0"/>
                </a:cubicBezTo>
                <a:cubicBezTo>
                  <a:pt x="750171" y="-17390"/>
                  <a:pt x="1018709" y="32200"/>
                  <a:pt x="1316736" y="0"/>
                </a:cubicBezTo>
                <a:cubicBezTo>
                  <a:pt x="1614763" y="-32200"/>
                  <a:pt x="1696480" y="-11367"/>
                  <a:pt x="1876349" y="0"/>
                </a:cubicBezTo>
                <a:cubicBezTo>
                  <a:pt x="2056218" y="11367"/>
                  <a:pt x="2193364" y="13433"/>
                  <a:pt x="2435962" y="0"/>
                </a:cubicBezTo>
                <a:cubicBezTo>
                  <a:pt x="2678560" y="-13433"/>
                  <a:pt x="3010901" y="-42367"/>
                  <a:pt x="3291840" y="0"/>
                </a:cubicBezTo>
                <a:cubicBezTo>
                  <a:pt x="3291758" y="4406"/>
                  <a:pt x="3291751" y="9982"/>
                  <a:pt x="3291840" y="18288"/>
                </a:cubicBezTo>
                <a:cubicBezTo>
                  <a:pt x="3108993" y="14228"/>
                  <a:pt x="2952658" y="46900"/>
                  <a:pt x="2666390" y="18288"/>
                </a:cubicBezTo>
                <a:cubicBezTo>
                  <a:pt x="2380122" y="-10324"/>
                  <a:pt x="2263855" y="41055"/>
                  <a:pt x="2040941" y="18288"/>
                </a:cubicBezTo>
                <a:cubicBezTo>
                  <a:pt x="1818027" y="-4479"/>
                  <a:pt x="1675097" y="6509"/>
                  <a:pt x="1415491" y="18288"/>
                </a:cubicBezTo>
                <a:cubicBezTo>
                  <a:pt x="1155885" y="30068"/>
                  <a:pt x="852976" y="36210"/>
                  <a:pt x="691286" y="18288"/>
                </a:cubicBezTo>
                <a:cubicBezTo>
                  <a:pt x="529596" y="366"/>
                  <a:pt x="187183" y="13912"/>
                  <a:pt x="0" y="18288"/>
                </a:cubicBezTo>
                <a:cubicBezTo>
                  <a:pt x="189" y="14288"/>
                  <a:pt x="-703" y="3747"/>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Bilde 2">
            <a:extLst>
              <a:ext uri="{FF2B5EF4-FFF2-40B4-BE49-F238E27FC236}">
                <a16:creationId xmlns:a16="http://schemas.microsoft.com/office/drawing/2014/main" id="{C687315C-C09B-85BE-DFA7-12D7D374C720}"/>
              </a:ext>
            </a:extLst>
          </p:cNvPr>
          <p:cNvPicPr>
            <a:picLocks noChangeAspect="1"/>
          </p:cNvPicPr>
          <p:nvPr/>
        </p:nvPicPr>
        <p:blipFill>
          <a:blip r:embed="rId2"/>
          <a:stretch>
            <a:fillRect/>
          </a:stretch>
        </p:blipFill>
        <p:spPr>
          <a:xfrm>
            <a:off x="7398536" y="2642616"/>
            <a:ext cx="3326336" cy="3605784"/>
          </a:xfrm>
          <a:prstGeom prst="rect">
            <a:avLst/>
          </a:prstGeom>
        </p:spPr>
      </p:pic>
    </p:spTree>
    <p:extLst>
      <p:ext uri="{BB962C8B-B14F-4D97-AF65-F5344CB8AC3E}">
        <p14:creationId xmlns:p14="http://schemas.microsoft.com/office/powerpoint/2010/main" val="311535086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95204284-0D36-93E0-4C35-B957663A90A4}"/>
              </a:ext>
            </a:extLst>
          </p:cNvPr>
          <p:cNvSpPr>
            <a:spLocks noGrp="1"/>
          </p:cNvSpPr>
          <p:nvPr>
            <p:ph type="title"/>
          </p:nvPr>
        </p:nvSpPr>
        <p:spPr>
          <a:xfrm>
            <a:off x="640080" y="325369"/>
            <a:ext cx="4368602" cy="1956841"/>
          </a:xfrm>
        </p:spPr>
        <p:txBody>
          <a:bodyPr vert="horz" lIns="91440" tIns="45720" rIns="91440" bIns="45720" rtlCol="0" anchor="b">
            <a:normAutofit fontScale="90000"/>
          </a:bodyPr>
          <a:lstStyle/>
          <a:p>
            <a:r>
              <a:rPr lang="en-US" sz="4600" dirty="0" err="1"/>
              <a:t>Aligote</a:t>
            </a:r>
            <a:r>
              <a:rPr lang="en-US" sz="4600" dirty="0"/>
              <a:t> - The rising star of Burgundy</a:t>
            </a:r>
          </a:p>
        </p:txBody>
      </p:sp>
      <p:sp>
        <p:nvSpPr>
          <p:cNvPr id="17"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kstSylinder 7">
            <a:extLst>
              <a:ext uri="{FF2B5EF4-FFF2-40B4-BE49-F238E27FC236}">
                <a16:creationId xmlns:a16="http://schemas.microsoft.com/office/drawing/2014/main" id="{B6DD73A1-B214-D82B-AAF8-E42F886DD204}"/>
              </a:ext>
            </a:extLst>
          </p:cNvPr>
          <p:cNvSpPr txBox="1"/>
          <p:nvPr/>
        </p:nvSpPr>
        <p:spPr>
          <a:xfrm>
            <a:off x="640080" y="2872899"/>
            <a:ext cx="4243589" cy="3320668"/>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en-US" sz="2200" dirty="0"/>
              <a:t>1.700 ha</a:t>
            </a:r>
          </a:p>
          <a:p>
            <a:pPr indent="-228600">
              <a:lnSpc>
                <a:spcPct val="90000"/>
              </a:lnSpc>
              <a:spcAft>
                <a:spcPts val="600"/>
              </a:spcAft>
              <a:buFont typeface="Arial" panose="020B0604020202020204" pitchFamily="34" charset="0"/>
              <a:buChar char="•"/>
            </a:pPr>
            <a:r>
              <a:rPr lang="en-US" sz="2200" dirty="0" err="1"/>
              <a:t>Utbytte</a:t>
            </a:r>
            <a:r>
              <a:rPr lang="en-US" sz="2200" dirty="0"/>
              <a:t> 55-66 hl/ha.</a:t>
            </a:r>
          </a:p>
          <a:p>
            <a:pPr indent="-228600">
              <a:lnSpc>
                <a:spcPct val="90000"/>
              </a:lnSpc>
              <a:spcAft>
                <a:spcPts val="600"/>
              </a:spcAft>
              <a:buFont typeface="Arial" panose="020B0604020202020204" pitchFamily="34" charset="0"/>
              <a:buChar char="•"/>
            </a:pPr>
            <a:r>
              <a:rPr lang="en-US" sz="2200" dirty="0" err="1"/>
              <a:t>Produksjon</a:t>
            </a:r>
            <a:r>
              <a:rPr lang="en-US" sz="2200" dirty="0"/>
              <a:t> ca. 350 000 </a:t>
            </a:r>
            <a:r>
              <a:rPr lang="en-US" sz="2200" dirty="0" err="1"/>
              <a:t>flasker</a:t>
            </a:r>
            <a:endParaRPr lang="en-US" sz="2200" dirty="0"/>
          </a:p>
          <a:p>
            <a:pPr indent="-228600">
              <a:lnSpc>
                <a:spcPct val="90000"/>
              </a:lnSpc>
              <a:spcAft>
                <a:spcPts val="600"/>
              </a:spcAft>
              <a:buFont typeface="Arial" panose="020B0604020202020204" pitchFamily="34" charset="0"/>
              <a:buChar char="•"/>
            </a:pPr>
            <a:r>
              <a:rPr lang="en-US" sz="2200" dirty="0" err="1"/>
              <a:t>Burgund</a:t>
            </a:r>
            <a:r>
              <a:rPr lang="en-US" sz="2200" dirty="0"/>
              <a:t> 31.000 HA</a:t>
            </a:r>
          </a:p>
          <a:p>
            <a:pPr indent="-228600">
              <a:lnSpc>
                <a:spcPct val="90000"/>
              </a:lnSpc>
              <a:spcAft>
                <a:spcPts val="600"/>
              </a:spcAft>
              <a:buFont typeface="Arial" panose="020B0604020202020204" pitchFamily="34" charset="0"/>
              <a:buChar char="•"/>
            </a:pPr>
            <a:r>
              <a:rPr lang="en-US" sz="2200" dirty="0" err="1"/>
              <a:t>Aligote</a:t>
            </a:r>
            <a:r>
              <a:rPr lang="en-US" sz="2200" dirty="0"/>
              <a:t> </a:t>
            </a:r>
            <a:r>
              <a:rPr lang="en-US" sz="2200" dirty="0" err="1"/>
              <a:t>utgjør</a:t>
            </a:r>
            <a:r>
              <a:rPr lang="en-US" sz="2200" dirty="0"/>
              <a:t> 6,5 %</a:t>
            </a:r>
          </a:p>
          <a:p>
            <a:pPr>
              <a:lnSpc>
                <a:spcPct val="90000"/>
              </a:lnSpc>
              <a:spcAft>
                <a:spcPts val="600"/>
              </a:spcAft>
            </a:pPr>
            <a:endParaRPr lang="en-US" sz="2200" dirty="0"/>
          </a:p>
        </p:txBody>
      </p:sp>
      <p:pic>
        <p:nvPicPr>
          <p:cNvPr id="6" name="Plassholder for innhold 5">
            <a:extLst>
              <a:ext uri="{FF2B5EF4-FFF2-40B4-BE49-F238E27FC236}">
                <a16:creationId xmlns:a16="http://schemas.microsoft.com/office/drawing/2014/main" id="{79AB3482-58D3-78F6-F1A1-CC995FD70E5B}"/>
              </a:ext>
            </a:extLst>
          </p:cNvPr>
          <p:cNvPicPr>
            <a:picLocks noGrp="1" noChangeAspect="1"/>
          </p:cNvPicPr>
          <p:nvPr>
            <p:ph idx="1"/>
          </p:nvPr>
        </p:nvPicPr>
        <p:blipFill>
          <a:blip r:embed="rId3"/>
          <a:srcRect l="8506" r="24541"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10" name="TekstSylinder 9">
            <a:extLst>
              <a:ext uri="{FF2B5EF4-FFF2-40B4-BE49-F238E27FC236}">
                <a16:creationId xmlns:a16="http://schemas.microsoft.com/office/drawing/2014/main" id="{58911DDF-8050-2B1F-23C8-AE3366B74E10}"/>
              </a:ext>
            </a:extLst>
          </p:cNvPr>
          <p:cNvSpPr txBox="1"/>
          <p:nvPr/>
        </p:nvSpPr>
        <p:spPr>
          <a:xfrm>
            <a:off x="838200" y="3179339"/>
            <a:ext cx="3421626" cy="369332"/>
          </a:xfrm>
          <a:prstGeom prst="rect">
            <a:avLst/>
          </a:prstGeom>
          <a:noFill/>
        </p:spPr>
        <p:txBody>
          <a:bodyPr wrap="square">
            <a:spAutoFit/>
          </a:bodyPr>
          <a:lstStyle/>
          <a:p>
            <a:pPr>
              <a:spcAft>
                <a:spcPts val="600"/>
              </a:spcAft>
            </a:pPr>
            <a:r>
              <a:rPr lang="nb-NO" dirty="0"/>
              <a:t> </a:t>
            </a:r>
            <a:endParaRPr lang="nb-NO"/>
          </a:p>
        </p:txBody>
      </p:sp>
    </p:spTree>
    <p:extLst>
      <p:ext uri="{BB962C8B-B14F-4D97-AF65-F5344CB8AC3E}">
        <p14:creationId xmlns:p14="http://schemas.microsoft.com/office/powerpoint/2010/main" val="215471957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A6FAC228-D3A3-DB8E-990A-04FF10522471}"/>
              </a:ext>
            </a:extLst>
          </p:cNvPr>
          <p:cNvSpPr>
            <a:spLocks noGrp="1"/>
          </p:cNvSpPr>
          <p:nvPr>
            <p:ph type="title"/>
          </p:nvPr>
        </p:nvSpPr>
        <p:spPr>
          <a:xfrm>
            <a:off x="1015626" y="432618"/>
            <a:ext cx="7099674" cy="1278165"/>
          </a:xfrm>
        </p:spPr>
        <p:txBody>
          <a:bodyPr vert="horz" lIns="91440" tIns="45720" rIns="91440" bIns="45720" rtlCol="0" anchor="b">
            <a:normAutofit fontScale="90000"/>
          </a:bodyPr>
          <a:lstStyle/>
          <a:p>
            <a:r>
              <a:rPr lang="fr-FR" sz="3600" kern="1200" dirty="0">
                <a:solidFill>
                  <a:schemeClr val="tx1"/>
                </a:solidFill>
                <a:latin typeface="+mj-lt"/>
                <a:ea typeface="+mj-ea"/>
                <a:cs typeface="+mj-cs"/>
              </a:rPr>
              <a:t>Maison Chanzy </a:t>
            </a:r>
            <a:br>
              <a:rPr lang="fr-FR" sz="3600" kern="1200" dirty="0">
                <a:solidFill>
                  <a:schemeClr val="tx1"/>
                </a:solidFill>
                <a:latin typeface="+mj-lt"/>
                <a:ea typeface="+mj-ea"/>
                <a:cs typeface="+mj-cs"/>
              </a:rPr>
            </a:br>
            <a:r>
              <a:rPr lang="fr-FR" sz="3600" kern="1200" dirty="0">
                <a:solidFill>
                  <a:schemeClr val="tx1"/>
                </a:solidFill>
                <a:latin typeface="+mj-lt"/>
                <a:ea typeface="+mj-ea"/>
                <a:cs typeface="+mj-cs"/>
              </a:rPr>
              <a:t>Bouzeron Clos de la Fortune Monopole Côte  Chalonnaise</a:t>
            </a:r>
            <a:endParaRPr lang="en-US" sz="3600" kern="1200" dirty="0">
              <a:solidFill>
                <a:schemeClr val="tx1"/>
              </a:solidFill>
              <a:latin typeface="+mj-lt"/>
              <a:ea typeface="+mj-ea"/>
              <a:cs typeface="+mj-cs"/>
            </a:endParaRPr>
          </a:p>
        </p:txBody>
      </p:sp>
      <p:sp>
        <p:nvSpPr>
          <p:cNvPr id="4" name="Plassholder for innhold 3">
            <a:extLst>
              <a:ext uri="{FF2B5EF4-FFF2-40B4-BE49-F238E27FC236}">
                <a16:creationId xmlns:a16="http://schemas.microsoft.com/office/drawing/2014/main" id="{C01D8EEC-6931-E406-5847-A275651D118C}"/>
              </a:ext>
            </a:extLst>
          </p:cNvPr>
          <p:cNvSpPr>
            <a:spLocks noGrp="1"/>
          </p:cNvSpPr>
          <p:nvPr>
            <p:ph sz="half" idx="2"/>
          </p:nvPr>
        </p:nvSpPr>
        <p:spPr>
          <a:xfrm>
            <a:off x="1149717" y="2423821"/>
            <a:ext cx="5929422" cy="3519780"/>
          </a:xfrm>
        </p:spPr>
        <p:txBody>
          <a:bodyPr vert="horz" lIns="91440" tIns="45720" rIns="91440" bIns="45720" rtlCol="0">
            <a:normAutofit/>
          </a:bodyPr>
          <a:lstStyle/>
          <a:p>
            <a:r>
              <a:rPr lang="en-US" sz="2000" dirty="0" err="1"/>
              <a:t>Aligote</a:t>
            </a:r>
            <a:r>
              <a:rPr lang="en-US" sz="2000" dirty="0"/>
              <a:t> 100 %</a:t>
            </a:r>
          </a:p>
          <a:p>
            <a:r>
              <a:rPr lang="en-US" sz="2000" dirty="0" err="1"/>
              <a:t>Vivino</a:t>
            </a:r>
            <a:r>
              <a:rPr lang="en-US" sz="2000" dirty="0"/>
              <a:t> 3,8</a:t>
            </a:r>
          </a:p>
          <a:p>
            <a:r>
              <a:rPr lang="en-US" sz="2000" dirty="0"/>
              <a:t>Parker 86 </a:t>
            </a:r>
            <a:r>
              <a:rPr lang="en-US" sz="2000" dirty="0" err="1"/>
              <a:t>poeng</a:t>
            </a:r>
            <a:endParaRPr lang="en-US" sz="2000" dirty="0"/>
          </a:p>
          <a:p>
            <a:r>
              <a:rPr lang="en-US" sz="2000" dirty="0"/>
              <a:t>Alkohol:13 %</a:t>
            </a:r>
          </a:p>
          <a:p>
            <a:r>
              <a:rPr lang="en-US" sz="2000" dirty="0" err="1"/>
              <a:t>Syre</a:t>
            </a:r>
            <a:r>
              <a:rPr lang="en-US" sz="2000" dirty="0"/>
              <a:t> 6,1</a:t>
            </a:r>
          </a:p>
          <a:p>
            <a:r>
              <a:rPr lang="en-US" sz="2000" dirty="0" err="1"/>
              <a:t>Sjømat</a:t>
            </a:r>
            <a:endParaRPr lang="en-US" sz="2000" dirty="0"/>
          </a:p>
          <a:p>
            <a:r>
              <a:rPr lang="nb-NO" sz="2000" dirty="0"/>
              <a:t>290kr</a:t>
            </a:r>
          </a:p>
        </p:txBody>
      </p:sp>
      <p:sp>
        <p:nvSpPr>
          <p:cNvPr id="12" name="Rectangle 11">
            <a:extLst>
              <a:ext uri="{FF2B5EF4-FFF2-40B4-BE49-F238E27FC236}">
                <a16:creationId xmlns:a16="http://schemas.microsoft.com/office/drawing/2014/main" id="{61707E60-CEC9-4661-AA82-69242EB4BD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6406116"/>
            <a:ext cx="12191998" cy="461774"/>
          </a:xfrm>
          <a:prstGeom prst="rect">
            <a:avLst/>
          </a:prstGeom>
          <a:gradFill>
            <a:gsLst>
              <a:gs pos="0">
                <a:srgbClr val="000000"/>
              </a:gs>
              <a:gs pos="100000">
                <a:schemeClr val="accent1">
                  <a:lumMod val="75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F035CD8-AE30-4146-96F2-036B0CE5E4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300" y="6406115"/>
            <a:ext cx="4076698" cy="464399"/>
          </a:xfrm>
          <a:prstGeom prst="rect">
            <a:avLst/>
          </a:prstGeom>
          <a:gradFill>
            <a:gsLst>
              <a:gs pos="19000">
                <a:srgbClr val="000000">
                  <a:alpha val="46000"/>
                </a:srgbClr>
              </a:gs>
              <a:gs pos="99000">
                <a:schemeClr val="accent1"/>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Bilde 7">
            <a:extLst>
              <a:ext uri="{FF2B5EF4-FFF2-40B4-BE49-F238E27FC236}">
                <a16:creationId xmlns:a16="http://schemas.microsoft.com/office/drawing/2014/main" id="{BE20313A-2302-1FAC-09FB-9BE615F39FA0}"/>
              </a:ext>
            </a:extLst>
          </p:cNvPr>
          <p:cNvPicPr>
            <a:picLocks noChangeAspect="1"/>
          </p:cNvPicPr>
          <p:nvPr/>
        </p:nvPicPr>
        <p:blipFill>
          <a:blip r:embed="rId3"/>
          <a:stretch>
            <a:fillRect/>
          </a:stretch>
        </p:blipFill>
        <p:spPr>
          <a:xfrm>
            <a:off x="8686799" y="855982"/>
            <a:ext cx="1359718" cy="4718424"/>
          </a:xfrm>
          <a:prstGeom prst="rect">
            <a:avLst/>
          </a:prstGeom>
        </p:spPr>
      </p:pic>
    </p:spTree>
    <p:extLst>
      <p:ext uri="{BB962C8B-B14F-4D97-AF65-F5344CB8AC3E}">
        <p14:creationId xmlns:p14="http://schemas.microsoft.com/office/powerpoint/2010/main" val="291393730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46D77A8E-D14F-27CA-1536-430A8DFB44EE}"/>
              </a:ext>
            </a:extLst>
          </p:cNvPr>
          <p:cNvSpPr>
            <a:spLocks noGrp="1"/>
          </p:cNvSpPr>
          <p:nvPr>
            <p:ph type="title"/>
          </p:nvPr>
        </p:nvSpPr>
        <p:spPr>
          <a:xfrm>
            <a:off x="556532" y="643467"/>
            <a:ext cx="11210925" cy="744836"/>
          </a:xfrm>
        </p:spPr>
        <p:txBody>
          <a:bodyPr vert="horz" lIns="91440" tIns="45720" rIns="91440" bIns="45720" rtlCol="0" anchor="ctr">
            <a:normAutofit/>
          </a:bodyPr>
          <a:lstStyle/>
          <a:p>
            <a:pPr algn="ctr"/>
            <a:r>
              <a:rPr lang="en-US" sz="3200" kern="1200">
                <a:solidFill>
                  <a:schemeClr val="bg1"/>
                </a:solidFill>
                <a:latin typeface="+mj-lt"/>
                <a:ea typeface="+mj-ea"/>
                <a:cs typeface="+mj-cs"/>
              </a:rPr>
              <a:t>Chablis</a:t>
            </a:r>
          </a:p>
        </p:txBody>
      </p:sp>
      <p:pic>
        <p:nvPicPr>
          <p:cNvPr id="4" name="Plassholder for innhold 3">
            <a:extLst>
              <a:ext uri="{FF2B5EF4-FFF2-40B4-BE49-F238E27FC236}">
                <a16:creationId xmlns:a16="http://schemas.microsoft.com/office/drawing/2014/main" id="{52124D53-619F-E5D5-FD23-953B0634BBE3}"/>
              </a:ext>
            </a:extLst>
          </p:cNvPr>
          <p:cNvPicPr>
            <a:picLocks noGrp="1" noChangeAspect="1"/>
          </p:cNvPicPr>
          <p:nvPr>
            <p:ph idx="1"/>
          </p:nvPr>
        </p:nvPicPr>
        <p:blipFill>
          <a:blip r:embed="rId2"/>
          <a:stretch>
            <a:fillRect/>
          </a:stretch>
        </p:blipFill>
        <p:spPr>
          <a:xfrm>
            <a:off x="643467" y="1841258"/>
            <a:ext cx="10905066" cy="4062137"/>
          </a:xfrm>
          <a:prstGeom prst="rect">
            <a:avLst/>
          </a:prstGeom>
        </p:spPr>
      </p:pic>
    </p:spTree>
    <p:extLst>
      <p:ext uri="{BB962C8B-B14F-4D97-AF65-F5344CB8AC3E}">
        <p14:creationId xmlns:p14="http://schemas.microsoft.com/office/powerpoint/2010/main" val="116380338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6976B90D-8BAA-6F49-69D1-D8D56CC7370C}"/>
              </a:ext>
            </a:extLst>
          </p:cNvPr>
          <p:cNvSpPr>
            <a:spLocks noGrp="1"/>
          </p:cNvSpPr>
          <p:nvPr>
            <p:ph type="title"/>
          </p:nvPr>
        </p:nvSpPr>
        <p:spPr>
          <a:xfrm>
            <a:off x="640080" y="325369"/>
            <a:ext cx="4368602" cy="1956841"/>
          </a:xfrm>
        </p:spPr>
        <p:txBody>
          <a:bodyPr anchor="b">
            <a:normAutofit/>
          </a:bodyPr>
          <a:lstStyle/>
          <a:p>
            <a:r>
              <a:rPr lang="nb-NO" sz="5400"/>
              <a:t>Fakta om Chablis</a:t>
            </a:r>
          </a:p>
        </p:txBody>
      </p:sp>
      <p:sp>
        <p:nvSpPr>
          <p:cNvPr id="11"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assholder for innhold 2">
            <a:extLst>
              <a:ext uri="{FF2B5EF4-FFF2-40B4-BE49-F238E27FC236}">
                <a16:creationId xmlns:a16="http://schemas.microsoft.com/office/drawing/2014/main" id="{60FCEEEE-DECE-7D8A-13B0-A2239D184E3E}"/>
              </a:ext>
            </a:extLst>
          </p:cNvPr>
          <p:cNvSpPr>
            <a:spLocks noGrp="1"/>
          </p:cNvSpPr>
          <p:nvPr>
            <p:ph idx="1"/>
          </p:nvPr>
        </p:nvSpPr>
        <p:spPr>
          <a:xfrm>
            <a:off x="640080" y="2872899"/>
            <a:ext cx="4243589" cy="3320668"/>
          </a:xfrm>
        </p:spPr>
        <p:txBody>
          <a:bodyPr>
            <a:normAutofit/>
          </a:bodyPr>
          <a:lstStyle/>
          <a:p>
            <a:pPr marL="0" indent="0">
              <a:buNone/>
            </a:pPr>
            <a:r>
              <a:rPr lang="nb-NO" sz="1700"/>
              <a:t>Burgund, øst i Frankrike - ligger som en satellitt nord-vest for Côte du Nuits og syd for Champagne</a:t>
            </a:r>
          </a:p>
          <a:p>
            <a:pPr marL="0" indent="0">
              <a:buNone/>
            </a:pPr>
            <a:r>
              <a:rPr lang="nb-NO" sz="1700"/>
              <a:t>Vinmarksareal: 5462 hektar </a:t>
            </a:r>
          </a:p>
          <a:p>
            <a:pPr marL="0" indent="0">
              <a:buNone/>
            </a:pPr>
            <a:r>
              <a:rPr lang="nb-NO" sz="1700"/>
              <a:t>Viktigste druer: Chardonnay</a:t>
            </a:r>
          </a:p>
          <a:p>
            <a:pPr marL="0" indent="0">
              <a:buNone/>
            </a:pPr>
            <a:r>
              <a:rPr lang="nb-NO" sz="1700"/>
              <a:t>Apelasjoner: </a:t>
            </a:r>
          </a:p>
          <a:p>
            <a:r>
              <a:rPr lang="nb-NO" sz="1700"/>
              <a:t>Petit Chablis AOP</a:t>
            </a:r>
          </a:p>
          <a:p>
            <a:r>
              <a:rPr lang="nb-NO" sz="1700"/>
              <a:t>Chablis AOP</a:t>
            </a:r>
          </a:p>
          <a:p>
            <a:r>
              <a:rPr lang="nb-NO" sz="1700"/>
              <a:t>Premier Cru Chablis AOP (40 vinmarker)</a:t>
            </a:r>
          </a:p>
          <a:p>
            <a:r>
              <a:rPr lang="nb-NO" sz="1700"/>
              <a:t>Grand Crus Chablis AOP (7 vinmarker)</a:t>
            </a:r>
          </a:p>
        </p:txBody>
      </p:sp>
      <p:pic>
        <p:nvPicPr>
          <p:cNvPr id="4" name="Bilde 3">
            <a:extLst>
              <a:ext uri="{FF2B5EF4-FFF2-40B4-BE49-F238E27FC236}">
                <a16:creationId xmlns:a16="http://schemas.microsoft.com/office/drawing/2014/main" id="{08C7E8DA-5769-7F31-EBBA-99E67EDA8CE9}"/>
              </a:ext>
            </a:extLst>
          </p:cNvPr>
          <p:cNvPicPr>
            <a:picLocks noChangeAspect="1"/>
          </p:cNvPicPr>
          <p:nvPr/>
        </p:nvPicPr>
        <p:blipFill>
          <a:blip r:embed="rId2"/>
          <a:srcRect l="15932" r="17114"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254975443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lassholder for innhold 3">
            <a:extLst>
              <a:ext uri="{FF2B5EF4-FFF2-40B4-BE49-F238E27FC236}">
                <a16:creationId xmlns:a16="http://schemas.microsoft.com/office/drawing/2014/main" id="{B1191039-3B0E-5E55-4A75-29F45690EC04}"/>
              </a:ext>
            </a:extLst>
          </p:cNvPr>
          <p:cNvPicPr>
            <a:picLocks noGrp="1" noChangeAspect="1"/>
          </p:cNvPicPr>
          <p:nvPr>
            <p:ph idx="1"/>
          </p:nvPr>
        </p:nvPicPr>
        <p:blipFill>
          <a:blip r:embed="rId2"/>
          <a:stretch>
            <a:fillRect/>
          </a:stretch>
        </p:blipFill>
        <p:spPr>
          <a:xfrm>
            <a:off x="851410" y="31746"/>
            <a:ext cx="9659404" cy="6826254"/>
          </a:xfrm>
          <a:prstGeom prst="rect">
            <a:avLst/>
          </a:prstGeom>
        </p:spPr>
      </p:pic>
    </p:spTree>
    <p:extLst>
      <p:ext uri="{BB962C8B-B14F-4D97-AF65-F5344CB8AC3E}">
        <p14:creationId xmlns:p14="http://schemas.microsoft.com/office/powerpoint/2010/main" val="322775129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3A43E8E4-C1A9-00C1-C6C1-0FE016883DDA}"/>
              </a:ext>
            </a:extLst>
          </p:cNvPr>
          <p:cNvSpPr>
            <a:spLocks noGrp="1"/>
          </p:cNvSpPr>
          <p:nvPr>
            <p:ph type="title"/>
          </p:nvPr>
        </p:nvSpPr>
        <p:spPr>
          <a:xfrm>
            <a:off x="666073" y="354038"/>
            <a:ext cx="8251786" cy="1379855"/>
          </a:xfrm>
        </p:spPr>
        <p:txBody>
          <a:bodyPr vert="horz" lIns="91440" tIns="45720" rIns="91440" bIns="45720" rtlCol="0" anchor="b">
            <a:normAutofit fontScale="90000"/>
          </a:bodyPr>
          <a:lstStyle/>
          <a:p>
            <a:r>
              <a:rPr lang="en-US" sz="3600" kern="1200" dirty="0">
                <a:solidFill>
                  <a:schemeClr val="tx1"/>
                </a:solidFill>
                <a:latin typeface="+mj-lt"/>
                <a:ea typeface="+mj-ea"/>
                <a:cs typeface="+mj-cs"/>
              </a:rPr>
              <a:t>La </a:t>
            </a:r>
            <a:r>
              <a:rPr lang="en-US" sz="3600" kern="1200" dirty="0" err="1">
                <a:solidFill>
                  <a:schemeClr val="tx1"/>
                </a:solidFill>
                <a:latin typeface="+mj-lt"/>
                <a:ea typeface="+mj-ea"/>
                <a:cs typeface="+mj-cs"/>
              </a:rPr>
              <a:t>Chablisienne</a:t>
            </a:r>
            <a:r>
              <a:rPr lang="en-US" sz="3600" kern="1200" dirty="0">
                <a:solidFill>
                  <a:schemeClr val="tx1"/>
                </a:solidFill>
                <a:latin typeface="+mj-lt"/>
                <a:ea typeface="+mj-ea"/>
                <a:cs typeface="+mj-cs"/>
              </a:rPr>
              <a:t> Chablis 1</a:t>
            </a:r>
            <a:r>
              <a:rPr lang="en-US" sz="3600" kern="1200" baseline="30000" dirty="0">
                <a:solidFill>
                  <a:schemeClr val="tx1"/>
                </a:solidFill>
                <a:latin typeface="+mj-lt"/>
                <a:ea typeface="+mj-ea"/>
                <a:cs typeface="+mj-cs"/>
              </a:rPr>
              <a:t>er</a:t>
            </a:r>
            <a:r>
              <a:rPr lang="en-US" sz="3600" kern="1200" dirty="0">
                <a:solidFill>
                  <a:schemeClr val="tx1"/>
                </a:solidFill>
                <a:latin typeface="+mj-lt"/>
                <a:ea typeface="+mj-ea"/>
                <a:cs typeface="+mj-cs"/>
              </a:rPr>
              <a:t> Cru </a:t>
            </a:r>
            <a:r>
              <a:rPr lang="en-US" sz="3600" kern="1200" dirty="0" err="1">
                <a:solidFill>
                  <a:schemeClr val="tx1"/>
                </a:solidFill>
                <a:latin typeface="+mj-lt"/>
                <a:ea typeface="+mj-ea"/>
                <a:cs typeface="+mj-cs"/>
              </a:rPr>
              <a:t>Montmains</a:t>
            </a:r>
            <a:r>
              <a:rPr lang="en-US" sz="3600" kern="1200" dirty="0">
                <a:solidFill>
                  <a:schemeClr val="tx1"/>
                </a:solidFill>
                <a:latin typeface="+mj-lt"/>
                <a:ea typeface="+mj-ea"/>
                <a:cs typeface="+mj-cs"/>
              </a:rPr>
              <a:t> 2022</a:t>
            </a:r>
            <a:br>
              <a:rPr lang="en-US" sz="3600" kern="1200" dirty="0">
                <a:solidFill>
                  <a:schemeClr val="tx1"/>
                </a:solidFill>
                <a:latin typeface="+mj-lt"/>
                <a:ea typeface="+mj-ea"/>
                <a:cs typeface="+mj-cs"/>
              </a:rPr>
            </a:br>
            <a:endParaRPr lang="en-US" sz="3600" kern="1200" dirty="0">
              <a:solidFill>
                <a:schemeClr val="tx1"/>
              </a:solidFill>
              <a:latin typeface="+mj-lt"/>
              <a:ea typeface="+mj-ea"/>
              <a:cs typeface="+mj-cs"/>
            </a:endParaRPr>
          </a:p>
        </p:txBody>
      </p:sp>
      <p:pic>
        <p:nvPicPr>
          <p:cNvPr id="5" name="Plassholder for innhold 4">
            <a:extLst>
              <a:ext uri="{FF2B5EF4-FFF2-40B4-BE49-F238E27FC236}">
                <a16:creationId xmlns:a16="http://schemas.microsoft.com/office/drawing/2014/main" id="{B0AC5C32-7F9B-67AA-9A8C-5D2584CE624A}"/>
              </a:ext>
            </a:extLst>
          </p:cNvPr>
          <p:cNvPicPr>
            <a:picLocks noGrp="1" noChangeAspect="1"/>
          </p:cNvPicPr>
          <p:nvPr>
            <p:ph sz="half" idx="1"/>
          </p:nvPr>
        </p:nvPicPr>
        <p:blipFill>
          <a:blip r:embed="rId3"/>
          <a:stretch>
            <a:fillRect/>
          </a:stretch>
        </p:blipFill>
        <p:spPr>
          <a:xfrm>
            <a:off x="8885289" y="576510"/>
            <a:ext cx="1746503" cy="5253094"/>
          </a:xfrm>
          <a:prstGeom prst="rect">
            <a:avLst/>
          </a:prstGeom>
        </p:spPr>
      </p:pic>
      <p:sp>
        <p:nvSpPr>
          <p:cNvPr id="4" name="Plassholder for innhold 3">
            <a:extLst>
              <a:ext uri="{FF2B5EF4-FFF2-40B4-BE49-F238E27FC236}">
                <a16:creationId xmlns:a16="http://schemas.microsoft.com/office/drawing/2014/main" id="{DC1F9B37-FF0C-26E2-1970-3A49E98C0798}"/>
              </a:ext>
            </a:extLst>
          </p:cNvPr>
          <p:cNvSpPr>
            <a:spLocks noGrp="1"/>
          </p:cNvSpPr>
          <p:nvPr>
            <p:ph sz="half" idx="2"/>
          </p:nvPr>
        </p:nvSpPr>
        <p:spPr>
          <a:xfrm>
            <a:off x="1149717" y="2423821"/>
            <a:ext cx="5929422" cy="3519780"/>
          </a:xfrm>
        </p:spPr>
        <p:txBody>
          <a:bodyPr vert="horz" lIns="91440" tIns="45720" rIns="91440" bIns="45720" rtlCol="0">
            <a:normAutofit/>
          </a:bodyPr>
          <a:lstStyle/>
          <a:p>
            <a:r>
              <a:rPr lang="en-US" sz="2000" dirty="0"/>
              <a:t>100 % Chardonnay</a:t>
            </a:r>
          </a:p>
          <a:p>
            <a:r>
              <a:rPr lang="en-US" sz="2000" dirty="0" err="1"/>
              <a:t>Vivino</a:t>
            </a:r>
            <a:r>
              <a:rPr lang="en-US" sz="2000" dirty="0"/>
              <a:t> 4,1</a:t>
            </a:r>
          </a:p>
          <a:p>
            <a:r>
              <a:rPr lang="en-US" sz="2000" dirty="0"/>
              <a:t>Parker 90 </a:t>
            </a:r>
            <a:r>
              <a:rPr lang="en-US" sz="2000" dirty="0" err="1"/>
              <a:t>poeng</a:t>
            </a:r>
            <a:endParaRPr lang="en-US" sz="2000" dirty="0"/>
          </a:p>
          <a:p>
            <a:r>
              <a:rPr lang="en-US" sz="2000" dirty="0" err="1"/>
              <a:t>Alkohol</a:t>
            </a:r>
            <a:r>
              <a:rPr lang="en-US" sz="2000" dirty="0"/>
              <a:t>: 12,5 %</a:t>
            </a:r>
          </a:p>
          <a:p>
            <a:r>
              <a:rPr lang="en-US" sz="2000" dirty="0" err="1"/>
              <a:t>Syre</a:t>
            </a:r>
            <a:r>
              <a:rPr lang="en-US" sz="2000" dirty="0"/>
              <a:t> 5,3</a:t>
            </a:r>
          </a:p>
          <a:p>
            <a:r>
              <a:rPr lang="en-US" sz="2000" dirty="0" err="1"/>
              <a:t>Gode</a:t>
            </a:r>
            <a:r>
              <a:rPr lang="en-US" sz="2000" dirty="0"/>
              <a:t> </a:t>
            </a:r>
            <a:r>
              <a:rPr lang="en-US" sz="2000" dirty="0" err="1"/>
              <a:t>fiskeretter</a:t>
            </a:r>
            <a:r>
              <a:rPr lang="en-US" sz="2000" dirty="0"/>
              <a:t> og </a:t>
            </a:r>
            <a:r>
              <a:rPr lang="en-US" sz="2000" dirty="0" err="1"/>
              <a:t>sjømat</a:t>
            </a:r>
            <a:endParaRPr lang="en-US" sz="2000" dirty="0"/>
          </a:p>
          <a:p>
            <a:r>
              <a:rPr lang="en-US" sz="2000" dirty="0" err="1"/>
              <a:t>Eikefat</a:t>
            </a:r>
            <a:r>
              <a:rPr lang="en-US" sz="2000" dirty="0"/>
              <a:t> (20 %), </a:t>
            </a:r>
            <a:r>
              <a:rPr lang="en-US" sz="2000" dirty="0" err="1"/>
              <a:t>modnet</a:t>
            </a:r>
            <a:r>
              <a:rPr lang="en-US" sz="2000" dirty="0"/>
              <a:t> </a:t>
            </a:r>
            <a:r>
              <a:rPr lang="en-US" sz="2000" dirty="0" err="1"/>
              <a:t>før</a:t>
            </a:r>
            <a:r>
              <a:rPr lang="en-US" sz="2000" dirty="0"/>
              <a:t> tapping</a:t>
            </a:r>
          </a:p>
          <a:p>
            <a:r>
              <a:rPr lang="en-US" sz="2000" dirty="0"/>
              <a:t>359,90 </a:t>
            </a:r>
            <a:r>
              <a:rPr lang="en-US" sz="2000" dirty="0" err="1"/>
              <a:t>kr</a:t>
            </a:r>
            <a:endParaRPr lang="en-US" sz="2000" dirty="0"/>
          </a:p>
        </p:txBody>
      </p:sp>
      <p:sp>
        <p:nvSpPr>
          <p:cNvPr id="12" name="Rectangle 11">
            <a:extLst>
              <a:ext uri="{FF2B5EF4-FFF2-40B4-BE49-F238E27FC236}">
                <a16:creationId xmlns:a16="http://schemas.microsoft.com/office/drawing/2014/main" id="{61707E60-CEC9-4661-AA82-69242EB4BD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6406116"/>
            <a:ext cx="12191998" cy="461774"/>
          </a:xfrm>
          <a:prstGeom prst="rect">
            <a:avLst/>
          </a:prstGeom>
          <a:gradFill>
            <a:gsLst>
              <a:gs pos="0">
                <a:srgbClr val="000000"/>
              </a:gs>
              <a:gs pos="100000">
                <a:schemeClr val="accent1">
                  <a:lumMod val="75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F035CD8-AE30-4146-96F2-036B0CE5E4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300" y="6406115"/>
            <a:ext cx="4076698" cy="464399"/>
          </a:xfrm>
          <a:prstGeom prst="rect">
            <a:avLst/>
          </a:prstGeom>
          <a:gradFill>
            <a:gsLst>
              <a:gs pos="19000">
                <a:srgbClr val="000000">
                  <a:alpha val="46000"/>
                </a:srgbClr>
              </a:gs>
              <a:gs pos="99000">
                <a:schemeClr val="accent1"/>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9433064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534D04C-38EE-19E2-CAC7-DD8D19E1051D}"/>
              </a:ext>
            </a:extLst>
          </p:cNvPr>
          <p:cNvSpPr>
            <a:spLocks noGrp="1"/>
          </p:cNvSpPr>
          <p:nvPr>
            <p:ph type="title"/>
          </p:nvPr>
        </p:nvSpPr>
        <p:spPr/>
        <p:txBody>
          <a:bodyPr/>
          <a:lstStyle/>
          <a:p>
            <a:endParaRPr lang="nb-NO"/>
          </a:p>
        </p:txBody>
      </p:sp>
      <p:pic>
        <p:nvPicPr>
          <p:cNvPr id="4" name="Plassholder for innhold 3">
            <a:extLst>
              <a:ext uri="{FF2B5EF4-FFF2-40B4-BE49-F238E27FC236}">
                <a16:creationId xmlns:a16="http://schemas.microsoft.com/office/drawing/2014/main" id="{9FB91CB1-183C-86E4-9B12-77E5083E1151}"/>
              </a:ext>
            </a:extLst>
          </p:cNvPr>
          <p:cNvPicPr>
            <a:picLocks noGrp="1" noChangeAspect="1"/>
          </p:cNvPicPr>
          <p:nvPr>
            <p:ph idx="1"/>
          </p:nvPr>
        </p:nvPicPr>
        <p:blipFill>
          <a:blip r:embed="rId2"/>
          <a:stretch>
            <a:fillRect/>
          </a:stretch>
        </p:blipFill>
        <p:spPr>
          <a:xfrm>
            <a:off x="-186812" y="37626"/>
            <a:ext cx="12378812" cy="8255564"/>
          </a:xfrm>
          <a:prstGeom prst="rect">
            <a:avLst/>
          </a:prstGeom>
        </p:spPr>
      </p:pic>
    </p:spTree>
    <p:extLst>
      <p:ext uri="{BB962C8B-B14F-4D97-AF65-F5344CB8AC3E}">
        <p14:creationId xmlns:p14="http://schemas.microsoft.com/office/powerpoint/2010/main" val="149575997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7BAC5A59-E5E7-040D-A5BA-C7379343E43E}"/>
              </a:ext>
            </a:extLst>
          </p:cNvPr>
          <p:cNvSpPr>
            <a:spLocks noGrp="1"/>
          </p:cNvSpPr>
          <p:nvPr>
            <p:ph type="title"/>
          </p:nvPr>
        </p:nvSpPr>
        <p:spPr>
          <a:xfrm>
            <a:off x="556532" y="643467"/>
            <a:ext cx="11210925" cy="744836"/>
          </a:xfrm>
        </p:spPr>
        <p:txBody>
          <a:bodyPr vert="horz" lIns="91440" tIns="45720" rIns="91440" bIns="45720" rtlCol="0" anchor="ctr">
            <a:normAutofit/>
          </a:bodyPr>
          <a:lstStyle/>
          <a:p>
            <a:pPr algn="ctr"/>
            <a:r>
              <a:rPr lang="en-US" sz="3200" kern="1200">
                <a:solidFill>
                  <a:schemeClr val="bg1"/>
                </a:solidFill>
                <a:latin typeface="+mj-lt"/>
                <a:ea typeface="+mj-ea"/>
                <a:cs typeface="+mj-cs"/>
              </a:rPr>
              <a:t>Sancerre</a:t>
            </a:r>
          </a:p>
        </p:txBody>
      </p:sp>
      <p:pic>
        <p:nvPicPr>
          <p:cNvPr id="4" name="Plassholder for innhold 3">
            <a:extLst>
              <a:ext uri="{FF2B5EF4-FFF2-40B4-BE49-F238E27FC236}">
                <a16:creationId xmlns:a16="http://schemas.microsoft.com/office/drawing/2014/main" id="{078AB50E-FA5C-2E7D-9F6C-27444F347575}"/>
              </a:ext>
            </a:extLst>
          </p:cNvPr>
          <p:cNvPicPr>
            <a:picLocks noGrp="1" noChangeAspect="1"/>
          </p:cNvPicPr>
          <p:nvPr>
            <p:ph idx="1"/>
          </p:nvPr>
        </p:nvPicPr>
        <p:blipFill>
          <a:blip r:embed="rId2"/>
          <a:stretch>
            <a:fillRect/>
          </a:stretch>
        </p:blipFill>
        <p:spPr>
          <a:xfrm>
            <a:off x="956585" y="1675227"/>
            <a:ext cx="10278830" cy="4394199"/>
          </a:xfrm>
          <a:prstGeom prst="rect">
            <a:avLst/>
          </a:prstGeom>
        </p:spPr>
      </p:pic>
    </p:spTree>
    <p:extLst>
      <p:ext uri="{BB962C8B-B14F-4D97-AF65-F5344CB8AC3E}">
        <p14:creationId xmlns:p14="http://schemas.microsoft.com/office/powerpoint/2010/main" val="41772310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112B798F-ABBF-D0D7-1F2C-2C61DA09D1F0}"/>
              </a:ext>
            </a:extLst>
          </p:cNvPr>
          <p:cNvSpPr>
            <a:spLocks noGrp="1"/>
          </p:cNvSpPr>
          <p:nvPr>
            <p:ph type="title"/>
          </p:nvPr>
        </p:nvSpPr>
        <p:spPr/>
        <p:txBody>
          <a:bodyPr/>
          <a:lstStyle/>
          <a:p>
            <a:endParaRPr lang="nb-NO"/>
          </a:p>
        </p:txBody>
      </p:sp>
      <p:pic>
        <p:nvPicPr>
          <p:cNvPr id="5" name="Plassholder for innhold 4" descr="Et bilde som inneholder verktøy, gulv, tre, håndverktøy&#10;&#10;Automatisk generert beskrivelse">
            <a:extLst>
              <a:ext uri="{FF2B5EF4-FFF2-40B4-BE49-F238E27FC236}">
                <a16:creationId xmlns:a16="http://schemas.microsoft.com/office/drawing/2014/main" id="{03F06444-4CB3-7477-990E-CB7E3705D0C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569913"/>
            <a:ext cx="12192000" cy="9143999"/>
          </a:xfrm>
        </p:spPr>
      </p:pic>
    </p:spTree>
    <p:extLst>
      <p:ext uri="{BB962C8B-B14F-4D97-AF65-F5344CB8AC3E}">
        <p14:creationId xmlns:p14="http://schemas.microsoft.com/office/powerpoint/2010/main" val="69680294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CC01FF59-B143-BA02-6F0B-768964127DA1}"/>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en-US" sz="3000" dirty="0"/>
              <a:t>Chenin Blanc - </a:t>
            </a:r>
            <a:r>
              <a:rPr lang="en-US" sz="3000" dirty="0" err="1"/>
              <a:t>druen</a:t>
            </a:r>
            <a:r>
              <a:rPr lang="en-US" sz="3000" dirty="0"/>
              <a:t> </a:t>
            </a:r>
            <a:r>
              <a:rPr lang="en-US" sz="3000" dirty="0" err="1"/>
              <a:t>som</a:t>
            </a:r>
            <a:r>
              <a:rPr lang="en-US" sz="3000" dirty="0"/>
              <a:t> mange venter </a:t>
            </a:r>
            <a:r>
              <a:rPr lang="en-US" sz="3000" dirty="0" err="1"/>
              <a:t>på</a:t>
            </a:r>
            <a:r>
              <a:rPr lang="en-US" sz="3000" dirty="0"/>
              <a:t> </a:t>
            </a:r>
            <a:r>
              <a:rPr lang="en-US" sz="3000" dirty="0" err="1"/>
              <a:t>skal</a:t>
            </a:r>
            <a:r>
              <a:rPr lang="en-US" sz="3000" dirty="0"/>
              <a:t> </a:t>
            </a:r>
            <a:r>
              <a:rPr lang="en-US" sz="3000" dirty="0" err="1"/>
              <a:t>få</a:t>
            </a:r>
            <a:r>
              <a:rPr lang="en-US" sz="3000" dirty="0"/>
              <a:t> </a:t>
            </a:r>
            <a:r>
              <a:rPr lang="en-US" sz="3000" dirty="0" err="1"/>
              <a:t>sitt</a:t>
            </a:r>
            <a:r>
              <a:rPr lang="en-US" sz="3000" dirty="0"/>
              <a:t> </a:t>
            </a:r>
            <a:r>
              <a:rPr lang="en-US" sz="3000" dirty="0" err="1"/>
              <a:t>gjennombrudd</a:t>
            </a:r>
            <a:endParaRPr lang="en-US" sz="3000" dirty="0"/>
          </a:p>
        </p:txBody>
      </p:sp>
      <p:sp>
        <p:nvSpPr>
          <p:cNvPr id="12"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assholder for innhold 2">
            <a:extLst>
              <a:ext uri="{FF2B5EF4-FFF2-40B4-BE49-F238E27FC236}">
                <a16:creationId xmlns:a16="http://schemas.microsoft.com/office/drawing/2014/main" id="{635D5B30-C04F-FDDA-5573-12E092E105C2}"/>
              </a:ext>
            </a:extLst>
          </p:cNvPr>
          <p:cNvSpPr>
            <a:spLocks noGrp="1"/>
          </p:cNvSpPr>
          <p:nvPr>
            <p:ph sz="half" idx="1"/>
          </p:nvPr>
        </p:nvSpPr>
        <p:spPr>
          <a:xfrm>
            <a:off x="640080" y="2872899"/>
            <a:ext cx="4243589" cy="3320668"/>
          </a:xfrm>
        </p:spPr>
        <p:txBody>
          <a:bodyPr vert="horz" lIns="91440" tIns="45720" rIns="91440" bIns="45720" rtlCol="0">
            <a:normAutofit/>
          </a:bodyPr>
          <a:lstStyle/>
          <a:p>
            <a:pPr marL="0" indent="0">
              <a:buNone/>
            </a:pPr>
            <a:r>
              <a:rPr lang="en-US" sz="1400" dirty="0"/>
              <a:t>I Loire er Chenin Blanc </a:t>
            </a:r>
            <a:r>
              <a:rPr lang="en-US" sz="1400" dirty="0" err="1"/>
              <a:t>viktig</a:t>
            </a:r>
            <a:r>
              <a:rPr lang="en-US" sz="1400" dirty="0"/>
              <a:t> </a:t>
            </a:r>
            <a:r>
              <a:rPr lang="en-US" sz="1400" dirty="0" err="1"/>
              <a:t>i</a:t>
            </a:r>
            <a:r>
              <a:rPr lang="en-US" sz="1400" dirty="0"/>
              <a:t> den </a:t>
            </a:r>
            <a:r>
              <a:rPr lang="en-US" sz="1400" dirty="0" err="1"/>
              <a:t>sentrale</a:t>
            </a:r>
            <a:r>
              <a:rPr lang="en-US" sz="1400" dirty="0"/>
              <a:t> </a:t>
            </a:r>
            <a:r>
              <a:rPr lang="en-US" sz="1400" dirty="0" err="1"/>
              <a:t>delen</a:t>
            </a:r>
            <a:r>
              <a:rPr lang="en-US" sz="1400" dirty="0"/>
              <a:t> av det </a:t>
            </a:r>
            <a:r>
              <a:rPr lang="en-US" sz="1400" dirty="0" err="1"/>
              <a:t>langstrakte</a:t>
            </a:r>
            <a:r>
              <a:rPr lang="en-US" sz="1400" dirty="0"/>
              <a:t> </a:t>
            </a:r>
            <a:r>
              <a:rPr lang="en-US" sz="1400" dirty="0" err="1"/>
              <a:t>regionen</a:t>
            </a:r>
            <a:r>
              <a:rPr lang="en-US" sz="1400" dirty="0"/>
              <a:t>. Fra </a:t>
            </a:r>
            <a:r>
              <a:rPr lang="en-US" sz="1400" dirty="0" err="1"/>
              <a:t>ytterst</a:t>
            </a:r>
            <a:r>
              <a:rPr lang="en-US" sz="1400" dirty="0"/>
              <a:t> </a:t>
            </a:r>
            <a:r>
              <a:rPr lang="en-US" sz="1400" dirty="0" err="1"/>
              <a:t>til</a:t>
            </a:r>
            <a:r>
              <a:rPr lang="en-US" sz="1400" dirty="0"/>
              <a:t> </a:t>
            </a:r>
            <a:r>
              <a:rPr lang="en-US" sz="1400" dirty="0" err="1"/>
              <a:t>innerst</a:t>
            </a:r>
            <a:r>
              <a:rPr lang="en-US" sz="1400" dirty="0"/>
              <a:t> er det </a:t>
            </a:r>
            <a:r>
              <a:rPr lang="en-US" sz="1400" dirty="0" err="1"/>
              <a:t>verdt</a:t>
            </a:r>
            <a:r>
              <a:rPr lang="en-US" sz="1400" dirty="0"/>
              <a:t> å </a:t>
            </a:r>
            <a:r>
              <a:rPr lang="en-US" sz="1400" dirty="0" err="1"/>
              <a:t>nevne</a:t>
            </a:r>
            <a:r>
              <a:rPr lang="en-US" sz="1400" dirty="0"/>
              <a:t> </a:t>
            </a:r>
            <a:r>
              <a:rPr lang="en-US" sz="1400" dirty="0" err="1"/>
              <a:t>disse</a:t>
            </a:r>
            <a:r>
              <a:rPr lang="en-US" sz="1400" dirty="0"/>
              <a:t> AOP-</a:t>
            </a:r>
            <a:r>
              <a:rPr lang="en-US" sz="1400" dirty="0" err="1"/>
              <a:t>ene</a:t>
            </a:r>
            <a:r>
              <a:rPr lang="en-US" sz="1400" dirty="0"/>
              <a:t> </a:t>
            </a:r>
            <a:r>
              <a:rPr lang="en-US" sz="1400" dirty="0" err="1"/>
              <a:t>som</a:t>
            </a:r>
            <a:r>
              <a:rPr lang="en-US" sz="1400" dirty="0"/>
              <a:t> alle er </a:t>
            </a:r>
            <a:r>
              <a:rPr lang="en-US" sz="1400" dirty="0" err="1"/>
              <a:t>forbeholdt</a:t>
            </a:r>
            <a:r>
              <a:rPr lang="en-US" sz="1400" dirty="0"/>
              <a:t> Chenin Blanc:</a:t>
            </a:r>
          </a:p>
          <a:p>
            <a:pPr marL="0" indent="0">
              <a:buNone/>
            </a:pPr>
            <a:r>
              <a:rPr lang="en-US" sz="1400" dirty="0" err="1"/>
              <a:t>Savennieres</a:t>
            </a:r>
            <a:r>
              <a:rPr lang="en-US" sz="1400" dirty="0"/>
              <a:t>: </a:t>
            </a:r>
            <a:r>
              <a:rPr lang="en-US" sz="1400" dirty="0" err="1"/>
              <a:t>tørre</a:t>
            </a:r>
            <a:r>
              <a:rPr lang="en-US" sz="1400" dirty="0"/>
              <a:t> viner, </a:t>
            </a:r>
            <a:r>
              <a:rPr lang="en-US" sz="1400" dirty="0" err="1"/>
              <a:t>noen</a:t>
            </a:r>
            <a:r>
              <a:rPr lang="en-US" sz="1400" dirty="0"/>
              <a:t> med </a:t>
            </a:r>
            <a:r>
              <a:rPr lang="en-US" sz="1400" dirty="0" err="1"/>
              <a:t>litt</a:t>
            </a:r>
            <a:r>
              <a:rPr lang="en-US" sz="1400" dirty="0"/>
              <a:t> fat.</a:t>
            </a:r>
          </a:p>
          <a:p>
            <a:pPr marL="0" indent="0">
              <a:buNone/>
            </a:pPr>
            <a:r>
              <a:rPr lang="en-US" sz="1400" dirty="0"/>
              <a:t>Coteaux </a:t>
            </a:r>
            <a:r>
              <a:rPr lang="en-US" sz="1400" dirty="0" err="1"/>
              <a:t>Layon</a:t>
            </a:r>
            <a:r>
              <a:rPr lang="en-US" sz="1400" dirty="0"/>
              <a:t>: </a:t>
            </a:r>
            <a:r>
              <a:rPr lang="en-US" sz="1400" dirty="0" err="1"/>
              <a:t>søte</a:t>
            </a:r>
            <a:r>
              <a:rPr lang="en-US" sz="1400" dirty="0"/>
              <a:t> viner </a:t>
            </a:r>
          </a:p>
          <a:p>
            <a:pPr marL="0" indent="0">
              <a:buNone/>
            </a:pPr>
            <a:r>
              <a:rPr lang="en-US" sz="1400" dirty="0"/>
              <a:t>Vouvray: alle </a:t>
            </a:r>
            <a:r>
              <a:rPr lang="en-US" sz="1400" dirty="0" err="1"/>
              <a:t>sødmegrader</a:t>
            </a:r>
            <a:r>
              <a:rPr lang="en-US" sz="1400" dirty="0"/>
              <a:t> </a:t>
            </a:r>
            <a:r>
              <a:rPr lang="en-US" sz="1400" dirty="0" err="1"/>
              <a:t>i</a:t>
            </a:r>
            <a:r>
              <a:rPr lang="en-US" sz="1400" dirty="0"/>
              <a:t> </a:t>
            </a:r>
            <a:r>
              <a:rPr lang="en-US" sz="1400" dirty="0" err="1"/>
              <a:t>stille</a:t>
            </a:r>
            <a:r>
              <a:rPr lang="en-US" sz="1400" dirty="0"/>
              <a:t> vin </a:t>
            </a:r>
            <a:r>
              <a:rPr lang="en-US" sz="1400" dirty="0" err="1"/>
              <a:t>i</a:t>
            </a:r>
            <a:r>
              <a:rPr lang="en-US" sz="1400" dirty="0"/>
              <a:t> </a:t>
            </a:r>
            <a:r>
              <a:rPr lang="en-US" sz="1400" dirty="0" err="1"/>
              <a:t>tillegg</a:t>
            </a:r>
            <a:r>
              <a:rPr lang="en-US" sz="1400" dirty="0"/>
              <a:t> </a:t>
            </a:r>
            <a:r>
              <a:rPr lang="en-US" sz="1400" dirty="0" err="1"/>
              <a:t>til</a:t>
            </a:r>
            <a:r>
              <a:rPr lang="en-US" sz="1400" dirty="0"/>
              <a:t> </a:t>
            </a:r>
            <a:r>
              <a:rPr lang="en-US" sz="1400" dirty="0" err="1"/>
              <a:t>perlende</a:t>
            </a:r>
            <a:r>
              <a:rPr lang="en-US" sz="1400" dirty="0"/>
              <a:t> og </a:t>
            </a:r>
            <a:r>
              <a:rPr lang="en-US" sz="1400" dirty="0" err="1"/>
              <a:t>musserende</a:t>
            </a:r>
            <a:r>
              <a:rPr lang="en-US" sz="1400" dirty="0"/>
              <a:t>.  </a:t>
            </a:r>
          </a:p>
          <a:p>
            <a:pPr marL="0" indent="0">
              <a:buNone/>
            </a:pPr>
            <a:r>
              <a:rPr lang="en-US" sz="1400" dirty="0" err="1"/>
              <a:t>Montlouis</a:t>
            </a:r>
            <a:r>
              <a:rPr lang="en-US" sz="1400" dirty="0"/>
              <a:t>: alle </a:t>
            </a:r>
            <a:r>
              <a:rPr lang="en-US" sz="1400" dirty="0" err="1"/>
              <a:t>sødmegrader</a:t>
            </a:r>
            <a:r>
              <a:rPr lang="en-US" sz="1400" dirty="0"/>
              <a:t> </a:t>
            </a:r>
            <a:r>
              <a:rPr lang="en-US" sz="1400" dirty="0" err="1"/>
              <a:t>i</a:t>
            </a:r>
            <a:r>
              <a:rPr lang="en-US" sz="1400" dirty="0"/>
              <a:t> </a:t>
            </a:r>
            <a:r>
              <a:rPr lang="en-US" sz="1400" dirty="0" err="1"/>
              <a:t>stille</a:t>
            </a:r>
            <a:r>
              <a:rPr lang="en-US" sz="1400" dirty="0"/>
              <a:t> vin </a:t>
            </a:r>
            <a:r>
              <a:rPr lang="en-US" sz="1400" dirty="0" err="1"/>
              <a:t>i</a:t>
            </a:r>
            <a:r>
              <a:rPr lang="en-US" sz="1400" dirty="0"/>
              <a:t> </a:t>
            </a:r>
            <a:r>
              <a:rPr lang="en-US" sz="1400" dirty="0" err="1"/>
              <a:t>tillegg</a:t>
            </a:r>
            <a:r>
              <a:rPr lang="en-US" sz="1400" dirty="0"/>
              <a:t> </a:t>
            </a:r>
            <a:r>
              <a:rPr lang="en-US" sz="1400" dirty="0" err="1"/>
              <a:t>til</a:t>
            </a:r>
            <a:r>
              <a:rPr lang="en-US" sz="1400" dirty="0"/>
              <a:t> </a:t>
            </a:r>
            <a:r>
              <a:rPr lang="en-US" sz="1400" dirty="0" err="1"/>
              <a:t>perlende</a:t>
            </a:r>
            <a:r>
              <a:rPr lang="en-US" sz="1400" dirty="0"/>
              <a:t> og </a:t>
            </a:r>
            <a:r>
              <a:rPr lang="en-US" sz="1400" dirty="0" err="1"/>
              <a:t>musserende</a:t>
            </a:r>
            <a:r>
              <a:rPr lang="en-US" sz="1000" dirty="0"/>
              <a:t>. </a:t>
            </a:r>
          </a:p>
        </p:txBody>
      </p:sp>
      <p:pic>
        <p:nvPicPr>
          <p:cNvPr id="5" name="Plassholder for innhold 4" descr="Et bilde som inneholder drue, frukt, Drueblader, Frukt uten frø&#10;&#10;Automatisk generert beskrivelse">
            <a:extLst>
              <a:ext uri="{FF2B5EF4-FFF2-40B4-BE49-F238E27FC236}">
                <a16:creationId xmlns:a16="http://schemas.microsoft.com/office/drawing/2014/main" id="{C9440CAF-E077-F717-FFBD-CDBCF5FC039B}"/>
              </a:ext>
            </a:extLst>
          </p:cNvPr>
          <p:cNvPicPr>
            <a:picLocks noGrp="1" noChangeAspect="1"/>
          </p:cNvPicPr>
          <p:nvPr>
            <p:ph sz="half" idx="2"/>
          </p:nvPr>
        </p:nvPicPr>
        <p:blipFill>
          <a:blip r:embed="rId2"/>
          <a:srcRect l="9107" r="2419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6007584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3346177D-ADC4-4968-B747-5CFCD390B5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75E01D71-0502-0BC3-7F68-353BB00E0F4E}"/>
              </a:ext>
            </a:extLst>
          </p:cNvPr>
          <p:cNvSpPr>
            <a:spLocks noGrp="1"/>
          </p:cNvSpPr>
          <p:nvPr>
            <p:ph type="title"/>
          </p:nvPr>
        </p:nvSpPr>
        <p:spPr>
          <a:xfrm>
            <a:off x="5596501" y="489508"/>
            <a:ext cx="5754896" cy="1667569"/>
          </a:xfrm>
        </p:spPr>
        <p:txBody>
          <a:bodyPr vert="horz" lIns="91440" tIns="45720" rIns="91440" bIns="45720" rtlCol="0" anchor="b">
            <a:normAutofit/>
          </a:bodyPr>
          <a:lstStyle/>
          <a:p>
            <a:r>
              <a:rPr lang="en-US" sz="4000" kern="1200" dirty="0" err="1">
                <a:solidFill>
                  <a:schemeClr val="tx1"/>
                </a:solidFill>
                <a:latin typeface="+mj-lt"/>
                <a:ea typeface="+mj-ea"/>
                <a:cs typeface="+mj-cs"/>
              </a:rPr>
              <a:t>Perray-Jouannet</a:t>
            </a:r>
            <a:r>
              <a:rPr lang="en-US" sz="4000" kern="1200" dirty="0">
                <a:solidFill>
                  <a:schemeClr val="tx1"/>
                </a:solidFill>
                <a:latin typeface="+mj-lt"/>
                <a:ea typeface="+mj-ea"/>
                <a:cs typeface="+mj-cs"/>
              </a:rPr>
              <a:t> Les Sables Chenin Blanc 2023</a:t>
            </a:r>
          </a:p>
        </p:txBody>
      </p:sp>
      <p:pic>
        <p:nvPicPr>
          <p:cNvPr id="5" name="Plassholder for innhold 4">
            <a:extLst>
              <a:ext uri="{FF2B5EF4-FFF2-40B4-BE49-F238E27FC236}">
                <a16:creationId xmlns:a16="http://schemas.microsoft.com/office/drawing/2014/main" id="{CCDF7A2E-3AE3-978C-9A73-332882E35BD7}"/>
              </a:ext>
            </a:extLst>
          </p:cNvPr>
          <p:cNvPicPr>
            <a:picLocks noGrp="1" noChangeAspect="1"/>
          </p:cNvPicPr>
          <p:nvPr>
            <p:ph sz="half" idx="1"/>
          </p:nvPr>
        </p:nvPicPr>
        <p:blipFill>
          <a:blip r:embed="rId3"/>
          <a:stretch>
            <a:fillRect/>
          </a:stretch>
        </p:blipFill>
        <p:spPr>
          <a:xfrm>
            <a:off x="2226078" y="918640"/>
            <a:ext cx="1560268" cy="4589025"/>
          </a:xfrm>
          <a:prstGeom prst="rect">
            <a:avLst/>
          </a:prstGeom>
        </p:spPr>
      </p:pic>
      <p:sp>
        <p:nvSpPr>
          <p:cNvPr id="4" name="Plassholder for innhold 3">
            <a:extLst>
              <a:ext uri="{FF2B5EF4-FFF2-40B4-BE49-F238E27FC236}">
                <a16:creationId xmlns:a16="http://schemas.microsoft.com/office/drawing/2014/main" id="{53337101-48E4-692B-67F7-B4F720433BA7}"/>
              </a:ext>
            </a:extLst>
          </p:cNvPr>
          <p:cNvSpPr>
            <a:spLocks noGrp="1"/>
          </p:cNvSpPr>
          <p:nvPr>
            <p:ph sz="half" idx="2"/>
          </p:nvPr>
        </p:nvSpPr>
        <p:spPr>
          <a:xfrm>
            <a:off x="5596502" y="2405894"/>
            <a:ext cx="5754896" cy="3197464"/>
          </a:xfrm>
        </p:spPr>
        <p:txBody>
          <a:bodyPr vert="horz" lIns="91440" tIns="45720" rIns="91440" bIns="45720" rtlCol="0" anchor="t">
            <a:normAutofit fontScale="92500" lnSpcReduction="10000"/>
          </a:bodyPr>
          <a:lstStyle/>
          <a:p>
            <a:r>
              <a:rPr lang="en-US" sz="2000" dirty="0"/>
              <a:t>100 % Chenin Blanc</a:t>
            </a:r>
          </a:p>
          <a:p>
            <a:r>
              <a:rPr lang="en-US" sz="2000" dirty="0" err="1"/>
              <a:t>Økologisk</a:t>
            </a:r>
            <a:endParaRPr lang="en-US" sz="2000" dirty="0"/>
          </a:p>
          <a:p>
            <a:r>
              <a:rPr lang="en-US" sz="2000" dirty="0" err="1"/>
              <a:t>Vivino</a:t>
            </a:r>
            <a:r>
              <a:rPr lang="en-US" sz="2000" dirty="0"/>
              <a:t> 3,8</a:t>
            </a:r>
          </a:p>
          <a:p>
            <a:r>
              <a:rPr lang="en-US" sz="2000" dirty="0"/>
              <a:t>Parker 88 </a:t>
            </a:r>
            <a:r>
              <a:rPr lang="en-US" sz="2000" dirty="0" err="1"/>
              <a:t>poeng</a:t>
            </a:r>
            <a:endParaRPr lang="en-US" sz="2000" dirty="0"/>
          </a:p>
          <a:p>
            <a:r>
              <a:rPr lang="en-US" sz="2000" dirty="0"/>
              <a:t>15 </a:t>
            </a:r>
            <a:r>
              <a:rPr lang="en-US" sz="2000" dirty="0" err="1"/>
              <a:t>mnd</a:t>
            </a:r>
            <a:r>
              <a:rPr lang="en-US" sz="2000" dirty="0"/>
              <a:t> </a:t>
            </a:r>
            <a:r>
              <a:rPr lang="en-US" sz="2000" dirty="0" err="1"/>
              <a:t>på</a:t>
            </a:r>
            <a:r>
              <a:rPr lang="en-US" sz="2000" dirty="0"/>
              <a:t> </a:t>
            </a:r>
            <a:r>
              <a:rPr lang="en-US" sz="2000" dirty="0" err="1"/>
              <a:t>eikefat</a:t>
            </a:r>
            <a:endParaRPr lang="en-US" sz="2000" dirty="0"/>
          </a:p>
          <a:p>
            <a:r>
              <a:rPr lang="en-US" sz="2000" dirty="0" err="1"/>
              <a:t>Alkohol</a:t>
            </a:r>
            <a:r>
              <a:rPr lang="en-US" sz="2000" dirty="0"/>
              <a:t>: 12,5 %</a:t>
            </a:r>
          </a:p>
          <a:p>
            <a:r>
              <a:rPr lang="en-US" sz="2000" dirty="0" err="1"/>
              <a:t>Syre</a:t>
            </a:r>
            <a:r>
              <a:rPr lang="en-US" sz="2000" dirty="0"/>
              <a:t>: 5,4</a:t>
            </a:r>
          </a:p>
          <a:p>
            <a:r>
              <a:rPr lang="en-US" sz="2000" dirty="0"/>
              <a:t>Ost, </a:t>
            </a:r>
            <a:r>
              <a:rPr lang="en-US" sz="2000" dirty="0" err="1"/>
              <a:t>skalldyr</a:t>
            </a:r>
            <a:r>
              <a:rPr lang="en-US" sz="2000" dirty="0"/>
              <a:t> og </a:t>
            </a:r>
            <a:r>
              <a:rPr lang="en-US" sz="2000" dirty="0" err="1"/>
              <a:t>fisk</a:t>
            </a:r>
            <a:endParaRPr lang="en-US" sz="2000" dirty="0"/>
          </a:p>
          <a:p>
            <a:r>
              <a:rPr lang="en-US" sz="2000" dirty="0"/>
              <a:t>299,90 </a:t>
            </a:r>
            <a:r>
              <a:rPr lang="en-US" sz="2000" dirty="0" err="1"/>
              <a:t>kr</a:t>
            </a:r>
            <a:endParaRPr lang="en-US" sz="2000" dirty="0"/>
          </a:p>
          <a:p>
            <a:endParaRPr lang="en-US" sz="2000" dirty="0"/>
          </a:p>
        </p:txBody>
      </p:sp>
      <p:sp>
        <p:nvSpPr>
          <p:cNvPr id="12" name="Rectangle 11">
            <a:extLst>
              <a:ext uri="{FF2B5EF4-FFF2-40B4-BE49-F238E27FC236}">
                <a16:creationId xmlns:a16="http://schemas.microsoft.com/office/drawing/2014/main" id="{0844A943-BF79-4FEA-ABB1-3BD54D2366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90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6437CC72-F4A8-4DC3-AFAB-D22C482C81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0">
                <a:srgbClr val="000000">
                  <a:alpha val="50000"/>
                </a:srgbClr>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1567300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5B5433F-EF22-1907-35D9-A67EBAF687AA}"/>
              </a:ext>
            </a:extLst>
          </p:cNvPr>
          <p:cNvSpPr>
            <a:spLocks noGrp="1"/>
          </p:cNvSpPr>
          <p:nvPr>
            <p:ph type="title"/>
          </p:nvPr>
        </p:nvSpPr>
        <p:spPr/>
        <p:txBody>
          <a:bodyPr/>
          <a:lstStyle/>
          <a:p>
            <a:endParaRPr lang="nb-NO"/>
          </a:p>
        </p:txBody>
      </p:sp>
      <p:pic>
        <p:nvPicPr>
          <p:cNvPr id="5" name="Plassholder for innhold 4">
            <a:extLst>
              <a:ext uri="{FF2B5EF4-FFF2-40B4-BE49-F238E27FC236}">
                <a16:creationId xmlns:a16="http://schemas.microsoft.com/office/drawing/2014/main" id="{343AB18A-3A4B-F310-F4E7-CB2B71B06BC8}"/>
              </a:ext>
            </a:extLst>
          </p:cNvPr>
          <p:cNvPicPr>
            <a:picLocks noGrp="1" noChangeAspect="1"/>
          </p:cNvPicPr>
          <p:nvPr>
            <p:ph idx="1"/>
          </p:nvPr>
        </p:nvPicPr>
        <p:blipFill>
          <a:blip r:embed="rId2"/>
          <a:stretch>
            <a:fillRect/>
          </a:stretch>
        </p:blipFill>
        <p:spPr>
          <a:xfrm>
            <a:off x="-33886" y="-117986"/>
            <a:ext cx="12225886" cy="8156959"/>
          </a:xfrm>
          <a:prstGeom prst="rect">
            <a:avLst/>
          </a:prstGeom>
        </p:spPr>
      </p:pic>
      <p:sp>
        <p:nvSpPr>
          <p:cNvPr id="6" name="TekstSylinder 5">
            <a:extLst>
              <a:ext uri="{FF2B5EF4-FFF2-40B4-BE49-F238E27FC236}">
                <a16:creationId xmlns:a16="http://schemas.microsoft.com/office/drawing/2014/main" id="{A42B78C6-33C3-DD15-3C2D-00064A582C33}"/>
              </a:ext>
            </a:extLst>
          </p:cNvPr>
          <p:cNvSpPr txBox="1"/>
          <p:nvPr/>
        </p:nvSpPr>
        <p:spPr>
          <a:xfrm>
            <a:off x="5034116" y="865239"/>
            <a:ext cx="2572756" cy="830997"/>
          </a:xfrm>
          <a:prstGeom prst="rect">
            <a:avLst/>
          </a:prstGeom>
          <a:noFill/>
        </p:spPr>
        <p:txBody>
          <a:bodyPr wrap="none" rtlCol="0">
            <a:spAutoFit/>
          </a:bodyPr>
          <a:lstStyle/>
          <a:p>
            <a:r>
              <a:rPr lang="nb-NO" sz="4800" dirty="0" err="1"/>
              <a:t>Sancerre</a:t>
            </a:r>
            <a:endParaRPr lang="nb-NO" sz="4800" dirty="0"/>
          </a:p>
        </p:txBody>
      </p:sp>
    </p:spTree>
    <p:extLst>
      <p:ext uri="{BB962C8B-B14F-4D97-AF65-F5344CB8AC3E}">
        <p14:creationId xmlns:p14="http://schemas.microsoft.com/office/powerpoint/2010/main" val="3495200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7BAC5A59-E5E7-040D-A5BA-C7379343E43E}"/>
              </a:ext>
            </a:extLst>
          </p:cNvPr>
          <p:cNvSpPr>
            <a:spLocks noGrp="1"/>
          </p:cNvSpPr>
          <p:nvPr>
            <p:ph type="title"/>
          </p:nvPr>
        </p:nvSpPr>
        <p:spPr>
          <a:xfrm>
            <a:off x="556532" y="643467"/>
            <a:ext cx="11210925" cy="744836"/>
          </a:xfrm>
        </p:spPr>
        <p:txBody>
          <a:bodyPr vert="horz" lIns="91440" tIns="45720" rIns="91440" bIns="45720" rtlCol="0" anchor="ctr">
            <a:normAutofit/>
          </a:bodyPr>
          <a:lstStyle/>
          <a:p>
            <a:pPr algn="ctr"/>
            <a:r>
              <a:rPr lang="en-US" sz="3200" kern="1200">
                <a:solidFill>
                  <a:schemeClr val="bg1"/>
                </a:solidFill>
                <a:latin typeface="+mj-lt"/>
                <a:ea typeface="+mj-ea"/>
                <a:cs typeface="+mj-cs"/>
              </a:rPr>
              <a:t>Sancerre</a:t>
            </a:r>
          </a:p>
        </p:txBody>
      </p:sp>
      <p:pic>
        <p:nvPicPr>
          <p:cNvPr id="4" name="Plassholder for innhold 3">
            <a:extLst>
              <a:ext uri="{FF2B5EF4-FFF2-40B4-BE49-F238E27FC236}">
                <a16:creationId xmlns:a16="http://schemas.microsoft.com/office/drawing/2014/main" id="{078AB50E-FA5C-2E7D-9F6C-27444F347575}"/>
              </a:ext>
            </a:extLst>
          </p:cNvPr>
          <p:cNvPicPr>
            <a:picLocks noGrp="1" noChangeAspect="1"/>
          </p:cNvPicPr>
          <p:nvPr>
            <p:ph idx="1"/>
          </p:nvPr>
        </p:nvPicPr>
        <p:blipFill>
          <a:blip r:embed="rId2"/>
          <a:stretch>
            <a:fillRect/>
          </a:stretch>
        </p:blipFill>
        <p:spPr>
          <a:xfrm>
            <a:off x="956585" y="1675227"/>
            <a:ext cx="10278830" cy="4394199"/>
          </a:xfrm>
          <a:prstGeom prst="rect">
            <a:avLst/>
          </a:prstGeom>
        </p:spPr>
      </p:pic>
    </p:spTree>
    <p:extLst>
      <p:ext uri="{BB962C8B-B14F-4D97-AF65-F5344CB8AC3E}">
        <p14:creationId xmlns:p14="http://schemas.microsoft.com/office/powerpoint/2010/main" val="357001715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E5BC4B69-8F45-A581-5088-19B4D6EA40C6}"/>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en-US" sz="5400"/>
              <a:t>Sauvignon blanc </a:t>
            </a:r>
          </a:p>
        </p:txBody>
      </p:sp>
      <p:sp>
        <p:nvSpPr>
          <p:cNvPr id="12"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assholder for innhold 2">
            <a:extLst>
              <a:ext uri="{FF2B5EF4-FFF2-40B4-BE49-F238E27FC236}">
                <a16:creationId xmlns:a16="http://schemas.microsoft.com/office/drawing/2014/main" id="{43A84617-0527-1EE9-E450-0EAE48D3A36B}"/>
              </a:ext>
            </a:extLst>
          </p:cNvPr>
          <p:cNvSpPr>
            <a:spLocks noGrp="1"/>
          </p:cNvSpPr>
          <p:nvPr>
            <p:ph sz="half" idx="1"/>
          </p:nvPr>
        </p:nvSpPr>
        <p:spPr>
          <a:xfrm>
            <a:off x="640080" y="2872899"/>
            <a:ext cx="4243589" cy="3320668"/>
          </a:xfrm>
        </p:spPr>
        <p:txBody>
          <a:bodyPr vert="horz" lIns="91440" tIns="45720" rIns="91440" bIns="45720" rtlCol="0">
            <a:normAutofit/>
          </a:bodyPr>
          <a:lstStyle/>
          <a:p>
            <a:pPr marL="0" indent="0">
              <a:buNone/>
            </a:pPr>
            <a:r>
              <a:rPr lang="en-US" sz="2200" dirty="0" err="1"/>
              <a:t>Kommer</a:t>
            </a:r>
            <a:r>
              <a:rPr lang="en-US" sz="2200" dirty="0"/>
              <a:t> </a:t>
            </a:r>
            <a:r>
              <a:rPr lang="en-US" sz="2200" dirty="0" err="1"/>
              <a:t>opprinnelig</a:t>
            </a:r>
            <a:r>
              <a:rPr lang="en-US" sz="2200" dirty="0"/>
              <a:t> </a:t>
            </a:r>
            <a:r>
              <a:rPr lang="en-US" sz="2200" dirty="0" err="1"/>
              <a:t>fra</a:t>
            </a:r>
            <a:r>
              <a:rPr lang="en-US" sz="2200" dirty="0"/>
              <a:t> Bordeaux </a:t>
            </a:r>
            <a:r>
              <a:rPr lang="en-US" sz="2200" dirty="0" err="1"/>
              <a:t>hvor</a:t>
            </a:r>
            <a:r>
              <a:rPr lang="en-US" sz="2200" dirty="0"/>
              <a:t> den </a:t>
            </a:r>
            <a:r>
              <a:rPr lang="en-US" sz="2200" dirty="0" err="1"/>
              <a:t>benyttes</a:t>
            </a:r>
            <a:r>
              <a:rPr lang="en-US" sz="2200" dirty="0"/>
              <a:t> </a:t>
            </a:r>
            <a:r>
              <a:rPr lang="en-US" sz="2200" dirty="0" err="1"/>
              <a:t>i</a:t>
            </a:r>
            <a:r>
              <a:rPr lang="en-US" sz="2200" dirty="0"/>
              <a:t> </a:t>
            </a:r>
            <a:r>
              <a:rPr lang="en-US" sz="2200" dirty="0" err="1"/>
              <a:t>en</a:t>
            </a:r>
            <a:r>
              <a:rPr lang="en-US" sz="2200" dirty="0"/>
              <a:t> </a:t>
            </a:r>
            <a:r>
              <a:rPr lang="en-US" sz="2200" dirty="0" err="1"/>
              <a:t>rekke</a:t>
            </a:r>
            <a:r>
              <a:rPr lang="en-US" sz="2200" dirty="0"/>
              <a:t> av de </a:t>
            </a:r>
            <a:r>
              <a:rPr lang="en-US" sz="2200" dirty="0" err="1"/>
              <a:t>mest</a:t>
            </a:r>
            <a:r>
              <a:rPr lang="en-US" sz="2200" dirty="0"/>
              <a:t> </a:t>
            </a:r>
            <a:r>
              <a:rPr lang="en-US" sz="2200" dirty="0" err="1"/>
              <a:t>populære</a:t>
            </a:r>
            <a:r>
              <a:rPr lang="en-US" sz="2200" dirty="0"/>
              <a:t> </a:t>
            </a:r>
            <a:r>
              <a:rPr lang="en-US" sz="2200" dirty="0" err="1"/>
              <a:t>tørre</a:t>
            </a:r>
            <a:r>
              <a:rPr lang="en-US" sz="2200" dirty="0"/>
              <a:t> </a:t>
            </a:r>
            <a:r>
              <a:rPr lang="en-US" sz="2200" dirty="0" err="1"/>
              <a:t>vinene</a:t>
            </a:r>
            <a:r>
              <a:rPr lang="en-US" sz="2200" dirty="0"/>
              <a:t>.</a:t>
            </a:r>
          </a:p>
          <a:p>
            <a:pPr marL="0" indent="0">
              <a:buNone/>
            </a:pPr>
            <a:r>
              <a:rPr lang="en-US" sz="2200" dirty="0"/>
              <a:t>Den </a:t>
            </a:r>
            <a:r>
              <a:rPr lang="en-US" sz="2200" dirty="0" err="1"/>
              <a:t>dyrkes</a:t>
            </a:r>
            <a:r>
              <a:rPr lang="en-US" sz="2200" dirty="0"/>
              <a:t> over hele </a:t>
            </a:r>
            <a:r>
              <a:rPr lang="en-US" sz="2200" dirty="0" err="1"/>
              <a:t>verden</a:t>
            </a:r>
            <a:r>
              <a:rPr lang="en-US" sz="2200" dirty="0"/>
              <a:t>.</a:t>
            </a:r>
          </a:p>
          <a:p>
            <a:pPr marL="0" indent="0">
              <a:buNone/>
            </a:pPr>
            <a:r>
              <a:rPr lang="en-US" sz="2200" dirty="0"/>
              <a:t> </a:t>
            </a:r>
            <a:r>
              <a:rPr lang="en-US" sz="2200" dirty="0" err="1"/>
              <a:t>Sterkt</a:t>
            </a:r>
            <a:r>
              <a:rPr lang="en-US" sz="2200" dirty="0"/>
              <a:t> </a:t>
            </a:r>
            <a:r>
              <a:rPr lang="en-US" sz="2200" dirty="0" err="1"/>
              <a:t>aromatisk</a:t>
            </a:r>
            <a:r>
              <a:rPr lang="en-US" sz="2200" dirty="0"/>
              <a:t>, </a:t>
            </a:r>
            <a:r>
              <a:rPr lang="en-US" sz="2200" dirty="0" err="1"/>
              <a:t>fruktig</a:t>
            </a:r>
            <a:r>
              <a:rPr lang="en-US" sz="2200" dirty="0"/>
              <a:t> og </a:t>
            </a:r>
            <a:r>
              <a:rPr lang="en-US" sz="2200" dirty="0" err="1"/>
              <a:t>tørr</a:t>
            </a:r>
            <a:r>
              <a:rPr lang="en-US" sz="2200" dirty="0"/>
              <a:t>.</a:t>
            </a:r>
          </a:p>
        </p:txBody>
      </p:sp>
      <p:pic>
        <p:nvPicPr>
          <p:cNvPr id="5" name="Plassholder for innhold 4">
            <a:extLst>
              <a:ext uri="{FF2B5EF4-FFF2-40B4-BE49-F238E27FC236}">
                <a16:creationId xmlns:a16="http://schemas.microsoft.com/office/drawing/2014/main" id="{6BD9555F-DEDA-ECAE-AB2D-C715E263226A}"/>
              </a:ext>
            </a:extLst>
          </p:cNvPr>
          <p:cNvPicPr>
            <a:picLocks noGrp="1" noChangeAspect="1"/>
          </p:cNvPicPr>
          <p:nvPr>
            <p:ph sz="half" idx="2"/>
          </p:nvPr>
        </p:nvPicPr>
        <p:blipFill>
          <a:blip r:embed="rId2"/>
          <a:srcRect l="6172" r="27048"/>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265080575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EAD0539B-F262-B7E7-9DFB-DD209641A74F}"/>
              </a:ext>
            </a:extLst>
          </p:cNvPr>
          <p:cNvSpPr>
            <a:spLocks noGrp="1"/>
          </p:cNvSpPr>
          <p:nvPr>
            <p:ph type="title"/>
          </p:nvPr>
        </p:nvSpPr>
        <p:spPr>
          <a:xfrm>
            <a:off x="1149715" y="499397"/>
            <a:ext cx="6814413" cy="1640180"/>
          </a:xfrm>
        </p:spPr>
        <p:txBody>
          <a:bodyPr vert="horz" lIns="91440" tIns="45720" rIns="91440" bIns="45720" rtlCol="0" anchor="b">
            <a:normAutofit/>
          </a:bodyPr>
          <a:lstStyle/>
          <a:p>
            <a:r>
              <a:rPr lang="en-US" sz="4000" kern="1200" dirty="0">
                <a:solidFill>
                  <a:schemeClr val="tx1"/>
                </a:solidFill>
                <a:latin typeface="+mj-lt"/>
                <a:ea typeface="+mj-ea"/>
                <a:cs typeface="+mj-cs"/>
              </a:rPr>
              <a:t>Comte Lafond Sancerre 2023</a:t>
            </a:r>
          </a:p>
        </p:txBody>
      </p:sp>
      <p:sp>
        <p:nvSpPr>
          <p:cNvPr id="4" name="Plassholder for innhold 3">
            <a:extLst>
              <a:ext uri="{FF2B5EF4-FFF2-40B4-BE49-F238E27FC236}">
                <a16:creationId xmlns:a16="http://schemas.microsoft.com/office/drawing/2014/main" id="{16F12387-5B12-AC6A-FA70-3B59C374BAFF}"/>
              </a:ext>
            </a:extLst>
          </p:cNvPr>
          <p:cNvSpPr>
            <a:spLocks noGrp="1"/>
          </p:cNvSpPr>
          <p:nvPr>
            <p:ph sz="half" idx="2"/>
          </p:nvPr>
        </p:nvSpPr>
        <p:spPr>
          <a:xfrm>
            <a:off x="1149717" y="2423821"/>
            <a:ext cx="5929422" cy="3519780"/>
          </a:xfrm>
        </p:spPr>
        <p:txBody>
          <a:bodyPr vert="horz" lIns="91440" tIns="45720" rIns="91440" bIns="45720" rtlCol="0">
            <a:normAutofit/>
          </a:bodyPr>
          <a:lstStyle/>
          <a:p>
            <a:r>
              <a:rPr lang="en-US" sz="2000" dirty="0"/>
              <a:t>100 % </a:t>
            </a:r>
            <a:r>
              <a:rPr lang="en-US" sz="2000" dirty="0" err="1"/>
              <a:t>Savignon</a:t>
            </a:r>
            <a:r>
              <a:rPr lang="en-US" sz="2000" dirty="0"/>
              <a:t> Blanc</a:t>
            </a:r>
          </a:p>
          <a:p>
            <a:r>
              <a:rPr lang="en-US" sz="2000" dirty="0" err="1"/>
              <a:t>Vivino</a:t>
            </a:r>
            <a:r>
              <a:rPr lang="en-US" sz="2000" dirty="0"/>
              <a:t> 4.1</a:t>
            </a:r>
          </a:p>
          <a:p>
            <a:r>
              <a:rPr lang="en-US" sz="2000" dirty="0"/>
              <a:t>Parker 92 </a:t>
            </a:r>
            <a:r>
              <a:rPr lang="en-US" sz="2000" dirty="0" err="1"/>
              <a:t>poeng</a:t>
            </a:r>
            <a:endParaRPr lang="en-US" sz="2000" dirty="0"/>
          </a:p>
          <a:p>
            <a:r>
              <a:rPr lang="en-US" sz="2000" dirty="0" err="1"/>
              <a:t>Alkohol</a:t>
            </a:r>
            <a:r>
              <a:rPr lang="en-US" sz="2000" dirty="0"/>
              <a:t> 12,5 %</a:t>
            </a:r>
          </a:p>
          <a:p>
            <a:r>
              <a:rPr lang="en-US" sz="2000" dirty="0" err="1"/>
              <a:t>Syre</a:t>
            </a:r>
            <a:r>
              <a:rPr lang="en-US" sz="2000" dirty="0"/>
              <a:t> 4,4</a:t>
            </a:r>
          </a:p>
          <a:p>
            <a:r>
              <a:rPr lang="en-US" sz="2000" dirty="0" err="1"/>
              <a:t>Ikke</a:t>
            </a:r>
            <a:r>
              <a:rPr lang="en-US" sz="2000" dirty="0"/>
              <a:t> fat </a:t>
            </a:r>
            <a:r>
              <a:rPr lang="en-US" sz="2000" dirty="0" err="1"/>
              <a:t>eller</a:t>
            </a:r>
            <a:r>
              <a:rPr lang="en-US" sz="2000" dirty="0"/>
              <a:t> </a:t>
            </a:r>
            <a:r>
              <a:rPr lang="en-US" sz="2000" dirty="0" err="1"/>
              <a:t>flaskelagret</a:t>
            </a:r>
            <a:r>
              <a:rPr lang="en-US" sz="2000" dirty="0"/>
              <a:t>, 6 </a:t>
            </a:r>
            <a:r>
              <a:rPr lang="en-US" sz="2000" dirty="0" err="1"/>
              <a:t>mnd</a:t>
            </a:r>
            <a:r>
              <a:rPr lang="en-US" sz="2000" dirty="0"/>
              <a:t> </a:t>
            </a:r>
            <a:r>
              <a:rPr lang="en-US" sz="2000" dirty="0" err="1"/>
              <a:t>i</a:t>
            </a:r>
            <a:r>
              <a:rPr lang="en-US" sz="2000" dirty="0"/>
              <a:t> </a:t>
            </a:r>
            <a:r>
              <a:rPr lang="en-US" sz="2000" dirty="0" err="1"/>
              <a:t>ståltank</a:t>
            </a:r>
            <a:endParaRPr lang="en-US" sz="2000" dirty="0"/>
          </a:p>
          <a:p>
            <a:r>
              <a:rPr lang="en-US" sz="2000" dirty="0"/>
              <a:t>Fisk og </a:t>
            </a:r>
            <a:r>
              <a:rPr lang="en-US" sz="2000" dirty="0" err="1"/>
              <a:t>sjømat</a:t>
            </a:r>
            <a:endParaRPr lang="en-US" sz="2000" dirty="0"/>
          </a:p>
          <a:p>
            <a:r>
              <a:rPr lang="en-US" sz="2000" dirty="0"/>
              <a:t>409,90 </a:t>
            </a:r>
            <a:r>
              <a:rPr lang="en-US" sz="2000" dirty="0" err="1"/>
              <a:t>kr</a:t>
            </a:r>
            <a:endParaRPr lang="en-US" sz="2000" dirty="0"/>
          </a:p>
          <a:p>
            <a:endParaRPr lang="en-US" sz="2000" dirty="0"/>
          </a:p>
        </p:txBody>
      </p:sp>
      <p:pic>
        <p:nvPicPr>
          <p:cNvPr id="5" name="Plassholder for innhold 4">
            <a:extLst>
              <a:ext uri="{FF2B5EF4-FFF2-40B4-BE49-F238E27FC236}">
                <a16:creationId xmlns:a16="http://schemas.microsoft.com/office/drawing/2014/main" id="{09F2CFBB-19B6-47ED-8E61-09DCFD2B9F74}"/>
              </a:ext>
            </a:extLst>
          </p:cNvPr>
          <p:cNvPicPr>
            <a:picLocks noGrp="1" noChangeAspect="1"/>
          </p:cNvPicPr>
          <p:nvPr>
            <p:ph sz="half" idx="1"/>
          </p:nvPr>
        </p:nvPicPr>
        <p:blipFill>
          <a:blip r:embed="rId3"/>
          <a:stretch>
            <a:fillRect/>
          </a:stretch>
        </p:blipFill>
        <p:spPr>
          <a:xfrm>
            <a:off x="8748421" y="806824"/>
            <a:ext cx="1759345" cy="5136776"/>
          </a:xfrm>
          <a:prstGeom prst="rect">
            <a:avLst/>
          </a:prstGeom>
        </p:spPr>
      </p:pic>
      <p:sp>
        <p:nvSpPr>
          <p:cNvPr id="12" name="Rectangle 11">
            <a:extLst>
              <a:ext uri="{FF2B5EF4-FFF2-40B4-BE49-F238E27FC236}">
                <a16:creationId xmlns:a16="http://schemas.microsoft.com/office/drawing/2014/main" id="{61707E60-CEC9-4661-AA82-69242EB4BD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6406116"/>
            <a:ext cx="12191998" cy="461774"/>
          </a:xfrm>
          <a:prstGeom prst="rect">
            <a:avLst/>
          </a:prstGeom>
          <a:gradFill>
            <a:gsLst>
              <a:gs pos="0">
                <a:srgbClr val="000000"/>
              </a:gs>
              <a:gs pos="100000">
                <a:schemeClr val="accent1">
                  <a:lumMod val="75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F035CD8-AE30-4146-96F2-036B0CE5E4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300" y="6406115"/>
            <a:ext cx="4076698" cy="464399"/>
          </a:xfrm>
          <a:prstGeom prst="rect">
            <a:avLst/>
          </a:prstGeom>
          <a:gradFill>
            <a:gsLst>
              <a:gs pos="19000">
                <a:srgbClr val="000000">
                  <a:alpha val="46000"/>
                </a:srgbClr>
              </a:gs>
              <a:gs pos="99000">
                <a:schemeClr val="accent1"/>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565857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tel 1"/>
          <p:cNvSpPr>
            <a:spLocks noGrp="1"/>
          </p:cNvSpPr>
          <p:nvPr>
            <p:ph type="title"/>
          </p:nvPr>
        </p:nvSpPr>
        <p:spPr>
          <a:xfrm>
            <a:off x="838200" y="4138163"/>
            <a:ext cx="3687491" cy="2106333"/>
          </a:xfrm>
        </p:spPr>
        <p:txBody>
          <a:bodyPr anchor="t">
            <a:normAutofit/>
          </a:bodyPr>
          <a:lstStyle/>
          <a:p>
            <a:r>
              <a:rPr lang="nb-NO" sz="3200"/>
              <a:t>Når jeg smaker</a:t>
            </a:r>
          </a:p>
        </p:txBody>
      </p:sp>
      <p:pic>
        <p:nvPicPr>
          <p:cNvPr id="7" name="Plassholder for innhold 3" descr="vinsmakingalex.jpg"/>
          <p:cNvPicPr>
            <a:picLocks noChangeAspect="1"/>
          </p:cNvPicPr>
          <p:nvPr/>
        </p:nvPicPr>
        <p:blipFill rotWithShape="1">
          <a:blip r:embed="rId2" cstate="print"/>
          <a:srcRect l="11415" r="9473"/>
          <a:stretch/>
        </p:blipFill>
        <p:spPr>
          <a:xfrm>
            <a:off x="-2" y="10"/>
            <a:ext cx="12192002" cy="3428990"/>
          </a:xfrm>
          <a:prstGeom prst="rect">
            <a:avLst/>
          </a:prstGeom>
        </p:spPr>
      </p:pic>
      <p:grpSp>
        <p:nvGrpSpPr>
          <p:cNvPr id="12" name="Group 11">
            <a:extLst>
              <a:ext uri="{FF2B5EF4-FFF2-40B4-BE49-F238E27FC236}">
                <a16:creationId xmlns:a16="http://schemas.microsoft.com/office/drawing/2014/main" id="{5EC81CC9-EAC3-3907-9268-3A583E3B635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600" y="3401858"/>
            <a:ext cx="12207200" cy="123363"/>
            <a:chOff x="-5025" y="6737718"/>
            <a:chExt cx="12207200" cy="123363"/>
          </a:xfrm>
        </p:grpSpPr>
        <p:sp>
          <p:nvSpPr>
            <p:cNvPr id="13" name="Rectangle 12">
              <a:extLst>
                <a:ext uri="{FF2B5EF4-FFF2-40B4-BE49-F238E27FC236}">
                  <a16:creationId xmlns:a16="http://schemas.microsoft.com/office/drawing/2014/main" id="{665915B0-4647-B7BB-3CDF-D62A16FCB0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6036894" y="695800"/>
              <a:ext cx="123362" cy="12207199"/>
            </a:xfrm>
            <a:prstGeom prst="rect">
              <a:avLst/>
            </a:prstGeom>
            <a:gradFill>
              <a:gsLst>
                <a:gs pos="0">
                  <a:schemeClr val="accent5"/>
                </a:gs>
                <a:gs pos="100000">
                  <a:schemeClr val="accent2"/>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EA416CD1-48B0-ADCA-33F6-A12FBD9EE5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9176406" y="3835311"/>
              <a:ext cx="123362" cy="5928176"/>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Plassholder for innhold 4"/>
          <p:cNvSpPr>
            <a:spLocks noGrp="1"/>
          </p:cNvSpPr>
          <p:nvPr>
            <p:ph idx="1"/>
          </p:nvPr>
        </p:nvSpPr>
        <p:spPr>
          <a:xfrm>
            <a:off x="5341546" y="4088724"/>
            <a:ext cx="6012254" cy="2171405"/>
          </a:xfrm>
        </p:spPr>
        <p:txBody>
          <a:bodyPr anchor="t">
            <a:normAutofit/>
          </a:bodyPr>
          <a:lstStyle/>
          <a:p>
            <a:r>
              <a:rPr lang="nb-NO" sz="2000"/>
              <a:t>Temperatur</a:t>
            </a:r>
            <a:endParaRPr lang="nb-NO" sz="2000" dirty="0"/>
          </a:p>
          <a:p>
            <a:r>
              <a:rPr lang="nb-NO" sz="2000" dirty="0"/>
              <a:t>Tålmodighet</a:t>
            </a:r>
          </a:p>
          <a:p>
            <a:r>
              <a:rPr lang="nb-NO" sz="2000" dirty="0"/>
              <a:t>Luft</a:t>
            </a:r>
          </a:p>
          <a:p>
            <a:r>
              <a:rPr lang="nb-NO" sz="2000" dirty="0"/>
              <a:t>Konsentrasjon</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lassholder for innhold 3">
            <a:extLst>
              <a:ext uri="{FF2B5EF4-FFF2-40B4-BE49-F238E27FC236}">
                <a16:creationId xmlns:a16="http://schemas.microsoft.com/office/drawing/2014/main" id="{57455923-96E3-68AE-83CC-A5EB0CAD630F}"/>
              </a:ext>
            </a:extLst>
          </p:cNvPr>
          <p:cNvPicPr>
            <a:picLocks noGrp="1" noChangeAspect="1"/>
          </p:cNvPicPr>
          <p:nvPr>
            <p:ph idx="1"/>
          </p:nvPr>
        </p:nvPicPr>
        <p:blipFill>
          <a:blip r:embed="rId3"/>
          <a:srcRect b="15730"/>
          <a:stretch/>
        </p:blipFill>
        <p:spPr>
          <a:xfrm>
            <a:off x="20" y="10"/>
            <a:ext cx="12191980" cy="6857990"/>
          </a:xfrm>
          <a:prstGeom prst="rect">
            <a:avLst/>
          </a:prstGeom>
        </p:spPr>
      </p:pic>
      <p:sp>
        <p:nvSpPr>
          <p:cNvPr id="9" name="Rectangle 8">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AD3F97A9-B91C-A40D-91C0-52AA1B7DB2C7}"/>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r>
              <a:rPr lang="en-US" sz="3600" dirty="0" err="1">
                <a:solidFill>
                  <a:schemeClr val="tx1">
                    <a:lumMod val="85000"/>
                    <a:lumOff val="15000"/>
                  </a:schemeClr>
                </a:solidFill>
              </a:rPr>
              <a:t>Hvitvin</a:t>
            </a:r>
            <a:r>
              <a:rPr lang="en-US" sz="3600" dirty="0">
                <a:solidFill>
                  <a:schemeClr val="tx1">
                    <a:lumMod val="85000"/>
                    <a:lumOff val="15000"/>
                  </a:schemeClr>
                </a:solidFill>
              </a:rPr>
              <a:t> </a:t>
            </a:r>
            <a:r>
              <a:rPr lang="en-US" sz="3600" dirty="0" err="1">
                <a:solidFill>
                  <a:schemeClr val="tx1">
                    <a:lumMod val="85000"/>
                    <a:lumOff val="15000"/>
                  </a:schemeClr>
                </a:solidFill>
              </a:rPr>
              <a:t>til</a:t>
            </a:r>
            <a:r>
              <a:rPr lang="en-US" sz="3600" dirty="0">
                <a:solidFill>
                  <a:schemeClr val="tx1">
                    <a:lumMod val="85000"/>
                    <a:lumOff val="15000"/>
                  </a:schemeClr>
                </a:solidFill>
              </a:rPr>
              <a:t> </a:t>
            </a:r>
            <a:r>
              <a:rPr lang="en-US" sz="3600" dirty="0" err="1">
                <a:solidFill>
                  <a:schemeClr val="tx1">
                    <a:lumMod val="85000"/>
                    <a:lumOff val="15000"/>
                  </a:schemeClr>
                </a:solidFill>
              </a:rPr>
              <a:t>fisk</a:t>
            </a:r>
            <a:endParaRPr lang="en-US" sz="3600" dirty="0">
              <a:solidFill>
                <a:schemeClr val="tx1">
                  <a:lumMod val="85000"/>
                  <a:lumOff val="15000"/>
                </a:schemeClr>
              </a:solidFill>
            </a:endParaRPr>
          </a:p>
        </p:txBody>
      </p:sp>
      <p:cxnSp>
        <p:nvCxnSpPr>
          <p:cNvPr id="11" name="Straight Connector 10">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75568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endParaRPr lang="nb-NO"/>
          </a:p>
        </p:txBody>
      </p:sp>
      <p:pic>
        <p:nvPicPr>
          <p:cNvPr id="4" name="Plassholder for innhold 3" descr="braccesca_vigneti_2.jpg"/>
          <p:cNvPicPr>
            <a:picLocks noGrp="1" noChangeAspect="1"/>
          </p:cNvPicPr>
          <p:nvPr>
            <p:ph idx="1"/>
          </p:nvPr>
        </p:nvPicPr>
        <p:blipFill>
          <a:blip r:embed="rId3" cstate="print"/>
          <a:stretch>
            <a:fillRect/>
          </a:stretch>
        </p:blipFill>
        <p:spPr>
          <a:xfrm>
            <a:off x="-3433442" y="0"/>
            <a:ext cx="18224554" cy="6858000"/>
          </a:xfrm>
        </p:spPr>
      </p:pic>
      <p:sp>
        <p:nvSpPr>
          <p:cNvPr id="5" name="Rektangel 4"/>
          <p:cNvSpPr/>
          <p:nvPr/>
        </p:nvSpPr>
        <p:spPr>
          <a:xfrm>
            <a:off x="1266448" y="612407"/>
            <a:ext cx="9144000" cy="830997"/>
          </a:xfrm>
          <a:prstGeom prst="rect">
            <a:avLst/>
          </a:prstGeom>
          <a:noFill/>
        </p:spPr>
        <p:txBody>
          <a:bodyPr wrap="square" lIns="91440" tIns="45720" rIns="91440" bIns="45720">
            <a:spAutoFit/>
          </a:bodyPr>
          <a:lstStyle/>
          <a:p>
            <a:pPr algn="ctr"/>
            <a:r>
              <a:rPr lang="nb-NO" sz="48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Klipping gir en flaske på m2</a:t>
            </a:r>
          </a:p>
        </p:txBody>
      </p:sp>
      <p:sp>
        <p:nvSpPr>
          <p:cNvPr id="6" name="Rektangel 5"/>
          <p:cNvSpPr/>
          <p:nvPr/>
        </p:nvSpPr>
        <p:spPr>
          <a:xfrm>
            <a:off x="1073225" y="2112404"/>
            <a:ext cx="6750567" cy="923330"/>
          </a:xfrm>
          <a:prstGeom prst="rect">
            <a:avLst/>
          </a:prstGeom>
          <a:noFill/>
        </p:spPr>
        <p:txBody>
          <a:bodyPr wrap="none" lIns="91440" tIns="45720" rIns="91440" bIns="45720">
            <a:spAutoFit/>
          </a:bodyPr>
          <a:lstStyle/>
          <a:p>
            <a:pPr algn="ctr"/>
            <a:r>
              <a:rPr lang="nb-NO" sz="5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Alder på vinstokkene</a:t>
            </a:r>
          </a:p>
        </p:txBody>
      </p:sp>
      <p:sp>
        <p:nvSpPr>
          <p:cNvPr id="7" name="Rektangel 6"/>
          <p:cNvSpPr/>
          <p:nvPr/>
        </p:nvSpPr>
        <p:spPr>
          <a:xfrm>
            <a:off x="224936" y="4614147"/>
            <a:ext cx="9472080" cy="923330"/>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nb-NO" sz="5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Drueblanding og druekvalitet</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E7EF40AC-498A-EEDD-12DD-2911B3DF7AE4}"/>
              </a:ext>
            </a:extLst>
          </p:cNvPr>
          <p:cNvSpPr>
            <a:spLocks noGrp="1"/>
          </p:cNvSpPr>
          <p:nvPr>
            <p:ph type="title"/>
          </p:nvPr>
        </p:nvSpPr>
        <p:spPr>
          <a:xfrm>
            <a:off x="640080" y="325369"/>
            <a:ext cx="4368602" cy="1956841"/>
          </a:xfrm>
        </p:spPr>
        <p:txBody>
          <a:bodyPr anchor="b">
            <a:normAutofit/>
          </a:bodyPr>
          <a:lstStyle/>
          <a:p>
            <a:r>
              <a:rPr lang="nb-NO" sz="5400" dirty="0"/>
              <a:t>Syv hvite druer</a:t>
            </a:r>
          </a:p>
        </p:txBody>
      </p:sp>
      <p:sp>
        <p:nvSpPr>
          <p:cNvPr id="13"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ntent Placeholder 7">
            <a:extLst>
              <a:ext uri="{FF2B5EF4-FFF2-40B4-BE49-F238E27FC236}">
                <a16:creationId xmlns:a16="http://schemas.microsoft.com/office/drawing/2014/main" id="{00F2C850-A605-C777-7D55-972B0141C00C}"/>
              </a:ext>
            </a:extLst>
          </p:cNvPr>
          <p:cNvSpPr>
            <a:spLocks noGrp="1"/>
          </p:cNvSpPr>
          <p:nvPr>
            <p:ph idx="1"/>
          </p:nvPr>
        </p:nvSpPr>
        <p:spPr>
          <a:xfrm>
            <a:off x="640080" y="2872899"/>
            <a:ext cx="5239610" cy="3320668"/>
          </a:xfrm>
        </p:spPr>
        <p:txBody>
          <a:bodyPr>
            <a:normAutofit/>
          </a:bodyPr>
          <a:lstStyle/>
          <a:p>
            <a:pPr marL="0" indent="0">
              <a:buNone/>
            </a:pPr>
            <a:r>
              <a:rPr lang="en-US" sz="2000" dirty="0"/>
              <a:t>Alsace; </a:t>
            </a:r>
            <a:r>
              <a:rPr lang="en-US" sz="2000" dirty="0" err="1"/>
              <a:t>Auxerrois</a:t>
            </a:r>
            <a:r>
              <a:rPr lang="en-US" sz="2000" dirty="0"/>
              <a:t> Blanc</a:t>
            </a:r>
          </a:p>
          <a:p>
            <a:pPr marL="0" indent="0">
              <a:buNone/>
            </a:pPr>
            <a:r>
              <a:rPr lang="en-US" sz="2000" dirty="0"/>
              <a:t>Jura; </a:t>
            </a:r>
            <a:r>
              <a:rPr lang="en-US" sz="2000" dirty="0" err="1"/>
              <a:t>Savignan</a:t>
            </a:r>
            <a:endParaRPr lang="en-US" sz="2000" dirty="0"/>
          </a:p>
          <a:p>
            <a:pPr marL="0" indent="0">
              <a:buNone/>
            </a:pPr>
            <a:r>
              <a:rPr lang="en-US" sz="2000" dirty="0"/>
              <a:t>Savoie; </a:t>
            </a:r>
            <a:r>
              <a:rPr lang="en-US" sz="2000" dirty="0" err="1"/>
              <a:t>Jaquere</a:t>
            </a:r>
            <a:endParaRPr lang="en-US" sz="2000" dirty="0"/>
          </a:p>
          <a:p>
            <a:pPr marL="0" indent="0">
              <a:buNone/>
            </a:pPr>
            <a:r>
              <a:rPr lang="en-US" sz="2000" dirty="0"/>
              <a:t>Chablis; Chardonnay</a:t>
            </a:r>
          </a:p>
          <a:p>
            <a:pPr marL="0" indent="0">
              <a:buNone/>
            </a:pPr>
            <a:r>
              <a:rPr lang="en-US" sz="2000" dirty="0" err="1"/>
              <a:t>Burgund</a:t>
            </a:r>
            <a:r>
              <a:rPr lang="en-US" sz="2000" dirty="0"/>
              <a:t>; </a:t>
            </a:r>
            <a:r>
              <a:rPr lang="en-US" sz="2000" dirty="0" err="1"/>
              <a:t>Aligotè</a:t>
            </a:r>
            <a:endParaRPr lang="en-US" sz="2000" dirty="0"/>
          </a:p>
          <a:p>
            <a:pPr marL="0" indent="0">
              <a:buNone/>
            </a:pPr>
            <a:r>
              <a:rPr lang="en-US" sz="2000" dirty="0"/>
              <a:t>Loire: Chenin Blanc og </a:t>
            </a:r>
            <a:r>
              <a:rPr lang="en-US" sz="2000" dirty="0" err="1"/>
              <a:t>Savignon</a:t>
            </a:r>
            <a:r>
              <a:rPr lang="en-US" sz="2000" dirty="0"/>
              <a:t> Blanc</a:t>
            </a:r>
          </a:p>
        </p:txBody>
      </p:sp>
      <p:pic>
        <p:nvPicPr>
          <p:cNvPr id="4" name="Plassholder for innhold 3">
            <a:extLst>
              <a:ext uri="{FF2B5EF4-FFF2-40B4-BE49-F238E27FC236}">
                <a16:creationId xmlns:a16="http://schemas.microsoft.com/office/drawing/2014/main" id="{048985ED-BEF4-37B7-68D8-002E8ECD8802}"/>
              </a:ext>
            </a:extLst>
          </p:cNvPr>
          <p:cNvPicPr>
            <a:picLocks noChangeAspect="1"/>
          </p:cNvPicPr>
          <p:nvPr/>
        </p:nvPicPr>
        <p:blipFill>
          <a:blip r:embed="rId2"/>
          <a:srcRect t="1798" r="1"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16154668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lassholder for innhold 7">
            <a:extLst>
              <a:ext uri="{FF2B5EF4-FFF2-40B4-BE49-F238E27FC236}">
                <a16:creationId xmlns:a16="http://schemas.microsoft.com/office/drawing/2014/main" id="{86B65539-D22D-AF59-3519-8425FA40F725}"/>
              </a:ext>
            </a:extLst>
          </p:cNvPr>
          <p:cNvPicPr>
            <a:picLocks noGrp="1" noChangeAspect="1"/>
          </p:cNvPicPr>
          <p:nvPr>
            <p:ph idx="1"/>
          </p:nvPr>
        </p:nvPicPr>
        <p:blipFill>
          <a:blip r:embed="rId2"/>
          <a:srcRect l="18093" r="30914"/>
          <a:stretch/>
        </p:blipFill>
        <p:spPr>
          <a:xfrm>
            <a:off x="4" y="10"/>
            <a:ext cx="7858547" cy="6857988"/>
          </a:xfrm>
          <a:prstGeom prst="rect">
            <a:avLst/>
          </a:prstGeom>
        </p:spPr>
      </p:pic>
      <p:pic>
        <p:nvPicPr>
          <p:cNvPr id="5" name="Bilde 4">
            <a:extLst>
              <a:ext uri="{FF2B5EF4-FFF2-40B4-BE49-F238E27FC236}">
                <a16:creationId xmlns:a16="http://schemas.microsoft.com/office/drawing/2014/main" id="{ED7524FE-0BE3-8DEB-2E49-5F2EB307167D}"/>
              </a:ext>
            </a:extLst>
          </p:cNvPr>
          <p:cNvPicPr>
            <a:picLocks noChangeAspect="1"/>
          </p:cNvPicPr>
          <p:nvPr/>
        </p:nvPicPr>
        <p:blipFill>
          <a:blip r:embed="rId3"/>
          <a:srcRect r="-2" b="9396"/>
          <a:stretch/>
        </p:blipFill>
        <p:spPr>
          <a:xfrm>
            <a:off x="7858551" y="10"/>
            <a:ext cx="4333449" cy="6857988"/>
          </a:xfrm>
          <a:prstGeom prst="rect">
            <a:avLst/>
          </a:prstGeom>
        </p:spPr>
      </p:pic>
      <p:sp>
        <p:nvSpPr>
          <p:cNvPr id="13" name="Rectangle 12">
            <a:extLst>
              <a:ext uri="{FF2B5EF4-FFF2-40B4-BE49-F238E27FC236}">
                <a16:creationId xmlns:a16="http://schemas.microsoft.com/office/drawing/2014/main" id="{4D60F200-5EB0-B223-2439-C96C67F0FE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4499146" y="-828761"/>
            <a:ext cx="3177919" cy="12207790"/>
          </a:xfrm>
          <a:prstGeom prst="rect">
            <a:avLst/>
          </a:prstGeom>
          <a:gradFill flip="none" rotWithShape="1">
            <a:gsLst>
              <a:gs pos="19000">
                <a:srgbClr val="000000">
                  <a:alpha val="59000"/>
                </a:srgbClr>
              </a:gs>
              <a:gs pos="100000">
                <a:srgbClr val="000000">
                  <a:alpha val="0"/>
                </a:srgb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14">
            <a:extLst>
              <a:ext uri="{FF2B5EF4-FFF2-40B4-BE49-F238E27FC236}">
                <a16:creationId xmlns:a16="http://schemas.microsoft.com/office/drawing/2014/main" id="{1740453C-744F-DB3A-47EC-15EACE1DC1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868358" y="1858645"/>
            <a:ext cx="6857998" cy="3152863"/>
          </a:xfrm>
          <a:prstGeom prst="rect">
            <a:avLst/>
          </a:prstGeom>
          <a:gradFill flip="none" rotWithShape="1">
            <a:gsLst>
              <a:gs pos="0">
                <a:schemeClr val="accent5"/>
              </a:gs>
              <a:gs pos="47000">
                <a:schemeClr val="accent2">
                  <a:alpha val="0"/>
                </a:schemeClr>
              </a:gs>
            </a:gsLst>
            <a:lin ang="6600000" scaled="0"/>
            <a:tileRect/>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31" name="Rectangle 16">
            <a:extLst>
              <a:ext uri="{FF2B5EF4-FFF2-40B4-BE49-F238E27FC236}">
                <a16:creationId xmlns:a16="http://schemas.microsoft.com/office/drawing/2014/main" id="{336537A4-07E4-0E22-D14E-018FE569F2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2980971" y="-2987065"/>
            <a:ext cx="1632206" cy="7594149"/>
          </a:xfrm>
          <a:prstGeom prst="rect">
            <a:avLst/>
          </a:prstGeom>
          <a:gradFill flip="none" rotWithShape="1">
            <a:gsLst>
              <a:gs pos="0">
                <a:schemeClr val="accent2">
                  <a:alpha val="85000"/>
                </a:schemeClr>
              </a:gs>
              <a:gs pos="42000">
                <a:schemeClr val="accent5">
                  <a:alpha val="0"/>
                </a:schemeClr>
              </a:gs>
            </a:gsLst>
            <a:lin ang="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18">
            <a:extLst>
              <a:ext uri="{FF2B5EF4-FFF2-40B4-BE49-F238E27FC236}">
                <a16:creationId xmlns:a16="http://schemas.microsoft.com/office/drawing/2014/main" id="{62DF39DD-D69A-31B8-53C1-94595DDDBC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9045785" y="1311995"/>
            <a:ext cx="3152865" cy="5552081"/>
          </a:xfrm>
          <a:prstGeom prst="rect">
            <a:avLst/>
          </a:prstGeom>
          <a:gradFill flip="none" rotWithShape="1">
            <a:gsLst>
              <a:gs pos="0">
                <a:schemeClr val="accent2">
                  <a:alpha val="83000"/>
                </a:schemeClr>
              </a:gs>
              <a:gs pos="42000">
                <a:schemeClr val="accent5">
                  <a:alpha val="0"/>
                </a:schemeClr>
              </a:gs>
            </a:gsLst>
            <a:lin ang="1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20">
            <a:extLst>
              <a:ext uri="{FF2B5EF4-FFF2-40B4-BE49-F238E27FC236}">
                <a16:creationId xmlns:a16="http://schemas.microsoft.com/office/drawing/2014/main" id="{01EB5855-8EB7-1AE5-9030-5D0AA3C1AF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09913" y="-314653"/>
            <a:ext cx="2146948" cy="12198354"/>
          </a:xfrm>
          <a:prstGeom prst="rect">
            <a:avLst/>
          </a:prstGeom>
          <a:gradFill>
            <a:gsLst>
              <a:gs pos="0">
                <a:schemeClr val="accent5">
                  <a:lumMod val="75000"/>
                </a:schemeClr>
              </a:gs>
              <a:gs pos="53000">
                <a:schemeClr val="accent5">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D982A86C-0C0E-6C52-9D96-B59FC5FE4EF7}"/>
              </a:ext>
            </a:extLst>
          </p:cNvPr>
          <p:cNvSpPr>
            <a:spLocks noGrp="1"/>
          </p:cNvSpPr>
          <p:nvPr>
            <p:ph type="title"/>
          </p:nvPr>
        </p:nvSpPr>
        <p:spPr>
          <a:xfrm>
            <a:off x="838201" y="4094415"/>
            <a:ext cx="6755948" cy="1725141"/>
          </a:xfrm>
        </p:spPr>
        <p:txBody>
          <a:bodyPr vert="horz" lIns="91440" tIns="45720" rIns="91440" bIns="45720" rtlCol="0" anchor="b">
            <a:normAutofit/>
          </a:bodyPr>
          <a:lstStyle/>
          <a:p>
            <a:r>
              <a:rPr lang="en-US" sz="3600" kern="1200">
                <a:solidFill>
                  <a:srgbClr val="FFFFFF"/>
                </a:solidFill>
                <a:latin typeface="+mj-lt"/>
                <a:ea typeface="+mj-ea"/>
                <a:cs typeface="+mj-cs"/>
              </a:rPr>
              <a:t>Alsace</a:t>
            </a:r>
          </a:p>
        </p:txBody>
      </p:sp>
      <p:sp>
        <p:nvSpPr>
          <p:cNvPr id="34" name="Rectangle 22">
            <a:extLst>
              <a:ext uri="{FF2B5EF4-FFF2-40B4-BE49-F238E27FC236}">
                <a16:creationId xmlns:a16="http://schemas.microsoft.com/office/drawing/2014/main" id="{1031A9CD-7DCC-4A2F-A3A5-54F91317F7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V="1">
            <a:off x="6897056" y="1541165"/>
            <a:ext cx="6857998" cy="3763479"/>
          </a:xfrm>
          <a:prstGeom prst="rect">
            <a:avLst/>
          </a:prstGeom>
          <a:gradFill flip="none" rotWithShape="1">
            <a:gsLst>
              <a:gs pos="0">
                <a:schemeClr val="accent5">
                  <a:alpha val="95000"/>
                </a:schemeClr>
              </a:gs>
              <a:gs pos="38000">
                <a:schemeClr val="accent2">
                  <a:alpha val="0"/>
                </a:schemeClr>
              </a:gs>
            </a:gsLst>
            <a:lin ang="6000000" scaled="0"/>
            <a:tileRect/>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Tree>
    <p:extLst>
      <p:ext uri="{BB962C8B-B14F-4D97-AF65-F5344CB8AC3E}">
        <p14:creationId xmlns:p14="http://schemas.microsoft.com/office/powerpoint/2010/main" val="10545034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3346177D-ADC4-4968-B747-5CFCD390B5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FA272BF7-FC0A-7325-B81B-B0BB88DA88F4}"/>
              </a:ext>
            </a:extLst>
          </p:cNvPr>
          <p:cNvSpPr>
            <a:spLocks noGrp="1"/>
          </p:cNvSpPr>
          <p:nvPr>
            <p:ph type="title"/>
          </p:nvPr>
        </p:nvSpPr>
        <p:spPr>
          <a:xfrm>
            <a:off x="5596501" y="489508"/>
            <a:ext cx="5754896" cy="1667569"/>
          </a:xfrm>
        </p:spPr>
        <p:txBody>
          <a:bodyPr vert="horz" lIns="91440" tIns="45720" rIns="91440" bIns="45720" rtlCol="0" anchor="b">
            <a:normAutofit/>
          </a:bodyPr>
          <a:lstStyle/>
          <a:p>
            <a:br>
              <a:rPr lang="en-US" sz="3100" kern="1200">
                <a:solidFill>
                  <a:schemeClr val="tx1"/>
                </a:solidFill>
                <a:latin typeface="+mj-lt"/>
                <a:ea typeface="+mj-ea"/>
                <a:cs typeface="+mj-cs"/>
              </a:rPr>
            </a:br>
            <a:r>
              <a:rPr lang="en-US" sz="3100" kern="1200">
                <a:solidFill>
                  <a:schemeClr val="tx1"/>
                </a:solidFill>
                <a:latin typeface="+mj-lt"/>
                <a:ea typeface="+mj-ea"/>
                <a:cs typeface="+mj-cs"/>
              </a:rPr>
              <a:t>Bestheim Cremant d'Alsace Brut</a:t>
            </a:r>
            <a:br>
              <a:rPr lang="en-US" sz="3100" kern="1200">
                <a:solidFill>
                  <a:schemeClr val="tx1"/>
                </a:solidFill>
                <a:latin typeface="+mj-lt"/>
                <a:ea typeface="+mj-ea"/>
                <a:cs typeface="+mj-cs"/>
              </a:rPr>
            </a:br>
            <a:endParaRPr lang="en-US" sz="3100" kern="1200">
              <a:solidFill>
                <a:schemeClr val="tx1"/>
              </a:solidFill>
              <a:latin typeface="+mj-lt"/>
              <a:ea typeface="+mj-ea"/>
              <a:cs typeface="+mj-cs"/>
            </a:endParaRPr>
          </a:p>
        </p:txBody>
      </p:sp>
      <p:pic>
        <p:nvPicPr>
          <p:cNvPr id="5" name="Plassholder for innhold 4">
            <a:extLst>
              <a:ext uri="{FF2B5EF4-FFF2-40B4-BE49-F238E27FC236}">
                <a16:creationId xmlns:a16="http://schemas.microsoft.com/office/drawing/2014/main" id="{993712B3-F8C0-0F39-A146-35C3B0BD8B7B}"/>
              </a:ext>
            </a:extLst>
          </p:cNvPr>
          <p:cNvPicPr>
            <a:picLocks noGrp="1" noChangeAspect="1"/>
          </p:cNvPicPr>
          <p:nvPr>
            <p:ph sz="half" idx="1"/>
          </p:nvPr>
        </p:nvPicPr>
        <p:blipFill>
          <a:blip r:embed="rId3"/>
          <a:stretch>
            <a:fillRect/>
          </a:stretch>
        </p:blipFill>
        <p:spPr>
          <a:xfrm>
            <a:off x="2237551" y="918640"/>
            <a:ext cx="1537323" cy="4589025"/>
          </a:xfrm>
          <a:prstGeom prst="rect">
            <a:avLst/>
          </a:prstGeom>
        </p:spPr>
      </p:pic>
      <p:sp>
        <p:nvSpPr>
          <p:cNvPr id="4" name="Plassholder for innhold 3">
            <a:extLst>
              <a:ext uri="{FF2B5EF4-FFF2-40B4-BE49-F238E27FC236}">
                <a16:creationId xmlns:a16="http://schemas.microsoft.com/office/drawing/2014/main" id="{51AFC365-9F1F-9243-9AB9-8D6CAB8A1FAD}"/>
              </a:ext>
            </a:extLst>
          </p:cNvPr>
          <p:cNvSpPr>
            <a:spLocks noGrp="1"/>
          </p:cNvSpPr>
          <p:nvPr>
            <p:ph sz="half" idx="2"/>
          </p:nvPr>
        </p:nvSpPr>
        <p:spPr>
          <a:xfrm>
            <a:off x="5596502" y="2405894"/>
            <a:ext cx="5754896" cy="3197464"/>
          </a:xfrm>
        </p:spPr>
        <p:txBody>
          <a:bodyPr vert="horz" lIns="91440" tIns="45720" rIns="91440" bIns="45720" rtlCol="0" anchor="t">
            <a:normAutofit/>
          </a:bodyPr>
          <a:lstStyle/>
          <a:p>
            <a:r>
              <a:rPr lang="en-US" sz="2000" dirty="0" err="1"/>
              <a:t>Auxerrois</a:t>
            </a:r>
            <a:r>
              <a:rPr lang="en-US" sz="2000" dirty="0"/>
              <a:t> Blanc 25 %</a:t>
            </a:r>
          </a:p>
          <a:p>
            <a:pPr lvl="1"/>
            <a:r>
              <a:rPr lang="en-US" sz="1600" dirty="0"/>
              <a:t>1950 HA </a:t>
            </a:r>
            <a:r>
              <a:rPr lang="en-US" sz="1600" dirty="0" err="1"/>
              <a:t>stort</a:t>
            </a:r>
            <a:r>
              <a:rPr lang="en-US" sz="1600" dirty="0"/>
              <a:t> sett </a:t>
            </a:r>
            <a:r>
              <a:rPr lang="en-US" sz="1600" dirty="0" err="1"/>
              <a:t>i</a:t>
            </a:r>
            <a:r>
              <a:rPr lang="en-US" sz="1600" dirty="0"/>
              <a:t> Alsace</a:t>
            </a:r>
          </a:p>
          <a:p>
            <a:r>
              <a:rPr lang="en-US" sz="2000" dirty="0"/>
              <a:t>Pinot Blanc 51 %</a:t>
            </a:r>
          </a:p>
          <a:p>
            <a:r>
              <a:rPr lang="en-US" sz="2000" dirty="0"/>
              <a:t>Pinot Gris 8 %</a:t>
            </a:r>
          </a:p>
          <a:p>
            <a:r>
              <a:rPr lang="en-US" sz="2000" dirty="0"/>
              <a:t>Riesling 16 %</a:t>
            </a:r>
          </a:p>
        </p:txBody>
      </p:sp>
      <p:sp>
        <p:nvSpPr>
          <p:cNvPr id="12" name="Rectangle 11">
            <a:extLst>
              <a:ext uri="{FF2B5EF4-FFF2-40B4-BE49-F238E27FC236}">
                <a16:creationId xmlns:a16="http://schemas.microsoft.com/office/drawing/2014/main" id="{0844A943-BF79-4FEA-ABB1-3BD54D2366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90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6437CC72-F4A8-4DC3-AFAB-D22C482C81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0">
                <a:srgbClr val="000000">
                  <a:alpha val="50000"/>
                </a:srgbClr>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52731031"/>
      </p:ext>
    </p:extLst>
  </p:cSld>
  <p:clrMapOvr>
    <a:masterClrMapping/>
  </p:clrMapOvr>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2500</TotalTime>
  <Words>1129</Words>
  <Application>Microsoft Office PowerPoint</Application>
  <PresentationFormat>Widescreen</PresentationFormat>
  <Paragraphs>156</Paragraphs>
  <Slides>35</Slides>
  <Notes>15</Notes>
  <HiddenSlides>0</HiddenSlides>
  <MMClips>0</MMClips>
  <ScaleCrop>false</ScaleCrop>
  <HeadingPairs>
    <vt:vector size="6" baseType="variant">
      <vt:variant>
        <vt:lpstr>Brukte skrifter</vt:lpstr>
      </vt:variant>
      <vt:variant>
        <vt:i4>3</vt:i4>
      </vt:variant>
      <vt:variant>
        <vt:lpstr>Tema</vt:lpstr>
      </vt:variant>
      <vt:variant>
        <vt:i4>1</vt:i4>
      </vt:variant>
      <vt:variant>
        <vt:lpstr>Lysbildetitler</vt:lpstr>
      </vt:variant>
      <vt:variant>
        <vt:i4>35</vt:i4>
      </vt:variant>
    </vt:vector>
  </HeadingPairs>
  <TitlesOfParts>
    <vt:vector size="39" baseType="lpstr">
      <vt:lpstr>Aptos</vt:lpstr>
      <vt:lpstr>Aptos Display</vt:lpstr>
      <vt:lpstr>Arial</vt:lpstr>
      <vt:lpstr>Office-tema</vt:lpstr>
      <vt:lpstr>Franske hvite druer til sjømat </vt:lpstr>
      <vt:lpstr>Vin til mat - drikke eller smake</vt:lpstr>
      <vt:lpstr>PowerPoint-presentasjon</vt:lpstr>
      <vt:lpstr>Når jeg smaker</vt:lpstr>
      <vt:lpstr>Hvitvin til fisk</vt:lpstr>
      <vt:lpstr>PowerPoint-presentasjon</vt:lpstr>
      <vt:lpstr>Syv hvite druer</vt:lpstr>
      <vt:lpstr>Alsace</vt:lpstr>
      <vt:lpstr> Bestheim Cremant d'Alsace Brut </vt:lpstr>
      <vt:lpstr>JURA</vt:lpstr>
      <vt:lpstr>Jura</vt:lpstr>
      <vt:lpstr>Fakta om vinområdet Jura</vt:lpstr>
      <vt:lpstr>Rolet Savagnin Ouille 2023</vt:lpstr>
      <vt:lpstr>Savoie - France’s best kept wine secret</vt:lpstr>
      <vt:lpstr>Savoie</vt:lpstr>
      <vt:lpstr>PowerPoint-presentasjon</vt:lpstr>
      <vt:lpstr>Jaqcuere</vt:lpstr>
      <vt:lpstr>Dom de L'Idylle Savoie Cruet Alpine 2023</vt:lpstr>
      <vt:lpstr>Burgund</vt:lpstr>
      <vt:lpstr>PowerPoint-presentasjon</vt:lpstr>
      <vt:lpstr>Côte Chalonnaise</vt:lpstr>
      <vt:lpstr>Aligote - The rising star of Burgundy</vt:lpstr>
      <vt:lpstr>Maison Chanzy  Bouzeron Clos de la Fortune Monopole Côte  Chalonnaise</vt:lpstr>
      <vt:lpstr>Chablis</vt:lpstr>
      <vt:lpstr>Fakta om Chablis</vt:lpstr>
      <vt:lpstr>PowerPoint-presentasjon</vt:lpstr>
      <vt:lpstr>La Chablisienne Chablis 1er Cru Montmains 2022 </vt:lpstr>
      <vt:lpstr>PowerPoint-presentasjon</vt:lpstr>
      <vt:lpstr>Sancerre</vt:lpstr>
      <vt:lpstr>Chenin Blanc - druen som mange venter på skal få sitt gjennombrudd</vt:lpstr>
      <vt:lpstr>Perray-Jouannet Les Sables Chenin Blanc 2023</vt:lpstr>
      <vt:lpstr>PowerPoint-presentasjon</vt:lpstr>
      <vt:lpstr>Sancerre</vt:lpstr>
      <vt:lpstr>Sauvignon blanc </vt:lpstr>
      <vt:lpstr>Comte Lafond Sancerre 2023</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Henrik Carstens</dc:creator>
  <cp:lastModifiedBy>Hege Grønlie</cp:lastModifiedBy>
  <cp:revision>6</cp:revision>
  <cp:lastPrinted>2024-10-16T10:00:17Z</cp:lastPrinted>
  <dcterms:created xsi:type="dcterms:W3CDTF">2024-09-12T14:11:25Z</dcterms:created>
  <dcterms:modified xsi:type="dcterms:W3CDTF">2024-11-03T18:34:34Z</dcterms:modified>
</cp:coreProperties>
</file>