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86" r:id="rId3"/>
    <p:sldId id="261" r:id="rId4"/>
    <p:sldId id="259" r:id="rId5"/>
    <p:sldId id="260" r:id="rId6"/>
    <p:sldId id="262" r:id="rId7"/>
    <p:sldId id="267" r:id="rId8"/>
    <p:sldId id="268" r:id="rId9"/>
    <p:sldId id="287" r:id="rId10"/>
    <p:sldId id="274" r:id="rId11"/>
    <p:sldId id="279" r:id="rId12"/>
    <p:sldId id="276" r:id="rId13"/>
    <p:sldId id="264" r:id="rId14"/>
    <p:sldId id="275" r:id="rId15"/>
    <p:sldId id="284" r:id="rId16"/>
    <p:sldId id="283" r:id="rId17"/>
    <p:sldId id="277" r:id="rId18"/>
    <p:sldId id="280" r:id="rId19"/>
    <p:sldId id="285" r:id="rId2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34" autoAdjust="0"/>
  </p:normalViewPr>
  <p:slideViewPr>
    <p:cSldViewPr>
      <p:cViewPr>
        <p:scale>
          <a:sx n="74" d="100"/>
          <a:sy n="74" d="100"/>
        </p:scale>
        <p:origin x="-390"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F5FAC-AF11-415C-A5AB-982203C4945C}" type="datetimeFigureOut">
              <a:rPr lang="nb-NO" smtClean="0"/>
              <a:t>04.10.2015</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21F97-F6CA-40D6-AB31-EDDC01FBB07B}" type="slidenum">
              <a:rPr lang="nb-NO" smtClean="0"/>
              <a:t>‹#›</a:t>
            </a:fld>
            <a:endParaRPr lang="nb-NO"/>
          </a:p>
        </p:txBody>
      </p:sp>
    </p:spTree>
    <p:extLst>
      <p:ext uri="{BB962C8B-B14F-4D97-AF65-F5344CB8AC3E}">
        <p14:creationId xmlns:p14="http://schemas.microsoft.com/office/powerpoint/2010/main" val="196686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lys rosa, lys rødrosa, lys </a:t>
            </a:r>
            <a:r>
              <a:rPr lang="nb-NO" dirty="0" err="1" smtClean="0"/>
              <a:t>blårosa</a:t>
            </a:r>
            <a:r>
              <a:rPr lang="nb-NO" dirty="0" smtClean="0"/>
              <a:t>, purpurrosa, lakserosa, ren rosa, jordbærrød, lys rød, …</a:t>
            </a:r>
          </a:p>
          <a:p>
            <a:endParaRPr lang="nb-NO" dirty="0"/>
          </a:p>
        </p:txBody>
      </p:sp>
      <p:sp>
        <p:nvSpPr>
          <p:cNvPr id="4" name="Slide Number Placeholder 3"/>
          <p:cNvSpPr>
            <a:spLocks noGrp="1"/>
          </p:cNvSpPr>
          <p:nvPr>
            <p:ph type="sldNum" sz="quarter" idx="10"/>
          </p:nvPr>
        </p:nvSpPr>
        <p:spPr/>
        <p:txBody>
          <a:bodyPr/>
          <a:lstStyle/>
          <a:p>
            <a:fld id="{CD221F97-F6CA-40D6-AB31-EDDC01FBB07B}" type="slidenum">
              <a:rPr lang="nb-NO" smtClean="0"/>
              <a:t>2</a:t>
            </a:fld>
            <a:endParaRPr lang="nb-NO"/>
          </a:p>
        </p:txBody>
      </p:sp>
    </p:spTree>
    <p:extLst>
      <p:ext uri="{BB962C8B-B14F-4D97-AF65-F5344CB8AC3E}">
        <p14:creationId xmlns:p14="http://schemas.microsoft.com/office/powerpoint/2010/main" val="91417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Leitz</a:t>
            </a:r>
            <a:r>
              <a:rPr lang="nb-NO" dirty="0" smtClean="0"/>
              <a:t> tilbyr 30 hvitviner og 1 rosevin på Vinmonopolet.</a:t>
            </a:r>
          </a:p>
          <a:p>
            <a:r>
              <a:rPr lang="nb-NO" dirty="0" err="1" smtClean="0"/>
              <a:t>Rheingau</a:t>
            </a:r>
            <a:r>
              <a:rPr lang="nb-NO" dirty="0" smtClean="0"/>
              <a:t>: Rhinen renner en</a:t>
            </a:r>
            <a:r>
              <a:rPr lang="nb-NO" baseline="0" dirty="0" smtClean="0"/>
              <a:t> strekning på 30 km vestover. Vest for Frankfurt am main. Sydvendte åser på nordsiden av Rhinen.</a:t>
            </a:r>
            <a:endParaRPr lang="nb-NO" dirty="0"/>
          </a:p>
        </p:txBody>
      </p:sp>
      <p:sp>
        <p:nvSpPr>
          <p:cNvPr id="4" name="Slide Number Placeholder 3"/>
          <p:cNvSpPr>
            <a:spLocks noGrp="1"/>
          </p:cNvSpPr>
          <p:nvPr>
            <p:ph type="sldNum" sz="quarter" idx="10"/>
          </p:nvPr>
        </p:nvSpPr>
        <p:spPr/>
        <p:txBody>
          <a:bodyPr/>
          <a:lstStyle/>
          <a:p>
            <a:fld id="{CD221F97-F6CA-40D6-AB31-EDDC01FBB07B}" type="slidenum">
              <a:rPr lang="nb-NO" smtClean="0"/>
              <a:t>14</a:t>
            </a:fld>
            <a:endParaRPr lang="nb-NO"/>
          </a:p>
        </p:txBody>
      </p:sp>
    </p:spTree>
    <p:extLst>
      <p:ext uri="{BB962C8B-B14F-4D97-AF65-F5344CB8AC3E}">
        <p14:creationId xmlns:p14="http://schemas.microsoft.com/office/powerpoint/2010/main" val="364874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http://www.cantalupo.net/eng/vini.htm#</a:t>
            </a:r>
          </a:p>
          <a:p>
            <a:endParaRPr lang="en-US" dirty="0" smtClean="0"/>
          </a:p>
          <a:p>
            <a:r>
              <a:rPr lang="en-US" dirty="0" smtClean="0"/>
              <a:t>Grape: 	</a:t>
            </a:r>
            <a:r>
              <a:rPr lang="en-US" dirty="0" err="1" smtClean="0"/>
              <a:t>Nebbiolo</a:t>
            </a:r>
            <a:r>
              <a:rPr lang="en-US" dirty="0" smtClean="0"/>
              <a:t> (in this area called </a:t>
            </a:r>
            <a:r>
              <a:rPr lang="en-US" dirty="0" err="1" smtClean="0"/>
              <a:t>Spanna</a:t>
            </a:r>
            <a:r>
              <a:rPr lang="en-US" dirty="0" smtClean="0"/>
              <a:t>)</a:t>
            </a:r>
          </a:p>
          <a:p>
            <a:r>
              <a:rPr lang="en-US" dirty="0" smtClean="0"/>
              <a:t>Vineyard: 	</a:t>
            </a:r>
            <a:r>
              <a:rPr lang="en-US" dirty="0" err="1" smtClean="0"/>
              <a:t>Breclema</a:t>
            </a:r>
            <a:r>
              <a:rPr lang="en-US" dirty="0" smtClean="0"/>
              <a:t>, </a:t>
            </a:r>
            <a:r>
              <a:rPr lang="en-US" dirty="0" err="1" smtClean="0"/>
              <a:t>Carella</a:t>
            </a:r>
            <a:r>
              <a:rPr lang="en-US" dirty="0" smtClean="0"/>
              <a:t>, Valera and </a:t>
            </a:r>
            <a:r>
              <a:rPr lang="en-US" dirty="0" err="1" smtClean="0"/>
              <a:t>Baraggiola</a:t>
            </a:r>
            <a:endParaRPr lang="en-US" dirty="0" smtClean="0"/>
          </a:p>
          <a:p>
            <a:r>
              <a:rPr lang="en-US" dirty="0" smtClean="0"/>
              <a:t>Breeding system: 	Counter espalier with </a:t>
            </a:r>
            <a:r>
              <a:rPr lang="en-US" dirty="0" err="1" smtClean="0"/>
              <a:t>Guyot</a:t>
            </a:r>
            <a:r>
              <a:rPr lang="en-US" dirty="0" smtClean="0"/>
              <a:t> pruning</a:t>
            </a:r>
          </a:p>
          <a:p>
            <a:r>
              <a:rPr lang="en-US" dirty="0" smtClean="0"/>
              <a:t>Grape yield : 	45 q/ha</a:t>
            </a:r>
          </a:p>
          <a:p>
            <a:r>
              <a:rPr lang="en-US" dirty="0" smtClean="0"/>
              <a:t>Soil characteristics: 	Morainic gravelly hill, rich in minerals</a:t>
            </a:r>
          </a:p>
          <a:p>
            <a:r>
              <a:rPr lang="en-US" dirty="0" smtClean="0"/>
              <a:t>Altitude: 	280 – 310 </a:t>
            </a:r>
            <a:r>
              <a:rPr lang="en-US" dirty="0" err="1" smtClean="0"/>
              <a:t>metres</a:t>
            </a:r>
            <a:r>
              <a:rPr lang="en-US" dirty="0" smtClean="0"/>
              <a:t> above sea level</a:t>
            </a:r>
          </a:p>
          <a:p>
            <a:r>
              <a:rPr lang="en-US" dirty="0" smtClean="0"/>
              <a:t>Grape harvest: 	Second half of October</a:t>
            </a:r>
          </a:p>
          <a:p>
            <a:r>
              <a:rPr lang="en-US" dirty="0" smtClean="0"/>
              <a:t>Wine-making: 	After only one night of skin to the must contact, the must, with that beautiful rose </a:t>
            </a:r>
            <a:r>
              <a:rPr lang="en-US" dirty="0" err="1" smtClean="0"/>
              <a:t>colour</a:t>
            </a:r>
            <a:r>
              <a:rPr lang="en-US" dirty="0" smtClean="0"/>
              <a:t>, was separated from the skins. A slow fermentation at controlled temperature </a:t>
            </a:r>
            <a:r>
              <a:rPr lang="en-US" dirty="0" err="1" smtClean="0"/>
              <a:t>followed.The</a:t>
            </a:r>
            <a:r>
              <a:rPr lang="en-US" dirty="0" smtClean="0"/>
              <a:t> wine was then left to decant at low temperatures in order to reach natural stability. Bottling started at the end of February.</a:t>
            </a:r>
          </a:p>
          <a:p>
            <a:r>
              <a:rPr lang="en-US" dirty="0" smtClean="0"/>
              <a:t>Analysis results: 	Alcohol: 132,5% Vol.</a:t>
            </a:r>
          </a:p>
          <a:p>
            <a:r>
              <a:rPr lang="en-US" dirty="0" smtClean="0"/>
              <a:t>total acidity: 6,6 g/l</a:t>
            </a:r>
          </a:p>
          <a:p>
            <a:r>
              <a:rPr lang="en-US" dirty="0" smtClean="0"/>
              <a:t>volatile acidity: 0,46 g/l</a:t>
            </a:r>
          </a:p>
          <a:p>
            <a:r>
              <a:rPr lang="en-US" dirty="0" smtClean="0"/>
              <a:t>pH: 3,51</a:t>
            </a:r>
          </a:p>
          <a:p>
            <a:r>
              <a:rPr lang="en-US" dirty="0" smtClean="0"/>
              <a:t>dry extract: 22,4 g/l</a:t>
            </a:r>
          </a:p>
          <a:p>
            <a:r>
              <a:rPr lang="en-US" dirty="0" smtClean="0"/>
              <a:t>Wine tasting: 	This wine has a delicate </a:t>
            </a:r>
            <a:r>
              <a:rPr lang="en-US" dirty="0" err="1" smtClean="0"/>
              <a:t>colour</a:t>
            </a:r>
            <a:r>
              <a:rPr lang="en-US" dirty="0" smtClean="0"/>
              <a:t> depth and draws from </a:t>
            </a:r>
            <a:r>
              <a:rPr lang="en-US" dirty="0" err="1" smtClean="0"/>
              <a:t>Nebbiolo</a:t>
            </a:r>
            <a:r>
              <a:rPr lang="en-US" dirty="0" smtClean="0"/>
              <a:t> pleasant, captivating and very young fragrances among which emerge raspberries, strawberries and currents. Its freshness leaves the palate with a pleasant feeling.</a:t>
            </a:r>
          </a:p>
          <a:p>
            <a:r>
              <a:rPr lang="en-US" dirty="0" smtClean="0"/>
              <a:t>Food combinations: 	Goes well with any meal, from fish to meat dishes.</a:t>
            </a:r>
          </a:p>
          <a:p>
            <a:r>
              <a:rPr lang="en-US" dirty="0" smtClean="0"/>
              <a:t>Tasting temperature: 	12° C</a:t>
            </a:r>
          </a:p>
          <a:p>
            <a:r>
              <a:rPr lang="en-US" dirty="0" smtClean="0"/>
              <a:t>The name : 	An exquisite Roman mime mask was found at the foothills of the </a:t>
            </a:r>
            <a:r>
              <a:rPr lang="en-US" dirty="0" err="1" smtClean="0"/>
              <a:t>Ghemme</a:t>
            </a:r>
            <a:r>
              <a:rPr lang="en-US" dirty="0" smtClean="0"/>
              <a:t> hill. It is an extremely rare find and of remarkable importance to </a:t>
            </a:r>
            <a:r>
              <a:rPr lang="en-US" dirty="0" err="1" smtClean="0"/>
              <a:t>Ghemme</a:t>
            </a:r>
            <a:r>
              <a:rPr lang="en-US" dirty="0" smtClean="0"/>
              <a:t>, wine capital of the </a:t>
            </a:r>
            <a:r>
              <a:rPr lang="en-US" dirty="0" err="1" smtClean="0"/>
              <a:t>Colline</a:t>
            </a:r>
            <a:r>
              <a:rPr lang="en-US" dirty="0" smtClean="0"/>
              <a:t> </a:t>
            </a:r>
            <a:r>
              <a:rPr lang="en-US" dirty="0" err="1" smtClean="0"/>
              <a:t>Novaresi</a:t>
            </a:r>
            <a:r>
              <a:rPr lang="en-US" dirty="0" smtClean="0"/>
              <a:t>, especially since, in ancient times, theatre was sacred to Bacchus, god of wine.</a:t>
            </a:r>
            <a:endParaRPr lang="nb-NO" dirty="0"/>
          </a:p>
        </p:txBody>
      </p:sp>
      <p:sp>
        <p:nvSpPr>
          <p:cNvPr id="4" name="Slide Number Placeholder 3"/>
          <p:cNvSpPr>
            <a:spLocks noGrp="1"/>
          </p:cNvSpPr>
          <p:nvPr>
            <p:ph type="sldNum" sz="quarter" idx="10"/>
          </p:nvPr>
        </p:nvSpPr>
        <p:spPr/>
        <p:txBody>
          <a:bodyPr/>
          <a:lstStyle/>
          <a:p>
            <a:fld id="{CD221F97-F6CA-40D6-AB31-EDDC01FBB07B}" type="slidenum">
              <a:rPr lang="nb-NO" smtClean="0"/>
              <a:t>16</a:t>
            </a:fld>
            <a:endParaRPr lang="nb-NO"/>
          </a:p>
        </p:txBody>
      </p:sp>
    </p:spTree>
    <p:extLst>
      <p:ext uri="{BB962C8B-B14F-4D97-AF65-F5344CB8AC3E}">
        <p14:creationId xmlns:p14="http://schemas.microsoft.com/office/powerpoint/2010/main" val="362278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3498417F-4D57-42B4-B481-49EC2E36A2CB}" type="datetimeFigureOut">
              <a:rPr lang="nb-NO" smtClean="0"/>
              <a:t>04.10.2015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134428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498417F-4D57-42B4-B481-49EC2E36A2CB}" type="datetimeFigureOut">
              <a:rPr lang="nb-NO" smtClean="0"/>
              <a:t>04.10.2015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367257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498417F-4D57-42B4-B481-49EC2E36A2CB}" type="datetimeFigureOut">
              <a:rPr lang="nb-NO" smtClean="0"/>
              <a:t>04.10.2015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103593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498417F-4D57-42B4-B481-49EC2E36A2CB}" type="datetimeFigureOut">
              <a:rPr lang="nb-NO" smtClean="0"/>
              <a:t>04.10.2015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429274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8417F-4D57-42B4-B481-49EC2E36A2CB}" type="datetimeFigureOut">
              <a:rPr lang="nb-NO" smtClean="0"/>
              <a:t>04.10.2015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4212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3498417F-4D57-42B4-B481-49EC2E36A2CB}" type="datetimeFigureOut">
              <a:rPr lang="nb-NO" smtClean="0"/>
              <a:t>04.10.2015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35532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3498417F-4D57-42B4-B481-49EC2E36A2CB}" type="datetimeFigureOut">
              <a:rPr lang="nb-NO" smtClean="0"/>
              <a:t>04.10.2015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142328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498417F-4D57-42B4-B481-49EC2E36A2CB}" type="datetimeFigureOut">
              <a:rPr lang="nb-NO" smtClean="0"/>
              <a:t>04.10.2015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15860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8417F-4D57-42B4-B481-49EC2E36A2CB}" type="datetimeFigureOut">
              <a:rPr lang="nb-NO" smtClean="0"/>
              <a:t>04.10.2015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142020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8417F-4D57-42B4-B481-49EC2E36A2CB}" type="datetimeFigureOut">
              <a:rPr lang="nb-NO" smtClean="0"/>
              <a:t>04.10.2015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148851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8417F-4D57-42B4-B481-49EC2E36A2CB}" type="datetimeFigureOut">
              <a:rPr lang="nb-NO" smtClean="0"/>
              <a:t>04.10.2015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B2CA3C8-29E3-4F0E-915A-C04C3709F7AF}" type="slidenum">
              <a:rPr lang="nb-NO" smtClean="0"/>
              <a:t>‹#›</a:t>
            </a:fld>
            <a:endParaRPr lang="nb-NO"/>
          </a:p>
        </p:txBody>
      </p:sp>
    </p:spTree>
    <p:extLst>
      <p:ext uri="{BB962C8B-B14F-4D97-AF65-F5344CB8AC3E}">
        <p14:creationId xmlns:p14="http://schemas.microsoft.com/office/powerpoint/2010/main" val="9758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8417F-4D57-42B4-B481-49EC2E36A2CB}" type="datetimeFigureOut">
              <a:rPr lang="nb-NO" smtClean="0"/>
              <a:t>04.10.2015</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CA3C8-29E3-4F0E-915A-C04C3709F7AF}" type="slidenum">
              <a:rPr lang="nb-NO" smtClean="0"/>
              <a:t>‹#›</a:t>
            </a:fld>
            <a:endParaRPr lang="nb-NO"/>
          </a:p>
        </p:txBody>
      </p:sp>
    </p:spTree>
    <p:extLst>
      <p:ext uri="{BB962C8B-B14F-4D97-AF65-F5344CB8AC3E}">
        <p14:creationId xmlns:p14="http://schemas.microsoft.com/office/powerpoint/2010/main" val="1566638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0"/>
            <a:ext cx="9756576" cy="733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78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29825783"/>
              </p:ext>
            </p:extLst>
          </p:nvPr>
        </p:nvGraphicFramePr>
        <p:xfrm>
          <a:off x="1039813" y="623888"/>
          <a:ext cx="6835775" cy="5610225"/>
        </p:xfrm>
        <a:graphic>
          <a:graphicData uri="http://schemas.openxmlformats.org/presentationml/2006/ole">
            <mc:AlternateContent xmlns:mc="http://schemas.openxmlformats.org/markup-compatibility/2006">
              <mc:Choice xmlns:v="urn:schemas-microsoft-com:vml" Requires="v">
                <p:oleObj spid="_x0000_s1062" name="Document" r:id="rId4" imgW="5929383" imgH="4848730" progId="Word.Document.12">
                  <p:embed/>
                </p:oleObj>
              </mc:Choice>
              <mc:Fallback>
                <p:oleObj name="Document" r:id="rId4" imgW="5929383" imgH="4848730" progId="Word.Document.12">
                  <p:embed/>
                  <p:pic>
                    <p:nvPicPr>
                      <p:cNvPr id="0" name=""/>
                      <p:cNvPicPr/>
                      <p:nvPr/>
                    </p:nvPicPr>
                    <p:blipFill>
                      <a:blip r:embed="rId5"/>
                      <a:stretch>
                        <a:fillRect/>
                      </a:stretch>
                    </p:blipFill>
                    <p:spPr>
                      <a:xfrm>
                        <a:off x="1039813" y="623888"/>
                        <a:ext cx="6835775" cy="5610225"/>
                      </a:xfrm>
                      <a:prstGeom prst="rect">
                        <a:avLst/>
                      </a:prstGeom>
                    </p:spPr>
                  </p:pic>
                </p:oleObj>
              </mc:Fallback>
            </mc:AlternateContent>
          </a:graphicData>
        </a:graphic>
      </p:graphicFrame>
    </p:spTree>
    <p:extLst>
      <p:ext uri="{BB962C8B-B14F-4D97-AF65-F5344CB8AC3E}">
        <p14:creationId xmlns:p14="http://schemas.microsoft.com/office/powerpoint/2010/main" val="150609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émant Ros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980728"/>
            <a:ext cx="2016225" cy="5449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620688"/>
            <a:ext cx="5760640" cy="1754326"/>
          </a:xfrm>
          <a:prstGeom prst="rect">
            <a:avLst/>
          </a:prstGeom>
          <a:noFill/>
        </p:spPr>
        <p:txBody>
          <a:bodyPr wrap="square" rtlCol="0">
            <a:spAutoFit/>
          </a:bodyPr>
          <a:lstStyle/>
          <a:p>
            <a:r>
              <a:rPr lang="fr-FR" dirty="0"/>
              <a:t>Ligier </a:t>
            </a:r>
            <a:r>
              <a:rPr lang="fr-FR" dirty="0" err="1"/>
              <a:t>Cremant</a:t>
            </a:r>
            <a:r>
              <a:rPr lang="fr-FR" dirty="0"/>
              <a:t> du Jura Rosé </a:t>
            </a:r>
            <a:r>
              <a:rPr lang="fr-FR" dirty="0" smtClean="0"/>
              <a:t>Brut</a:t>
            </a:r>
          </a:p>
          <a:p>
            <a:r>
              <a:rPr lang="fr-FR" dirty="0" smtClean="0"/>
              <a:t>80% Pinot </a:t>
            </a:r>
            <a:r>
              <a:rPr lang="fr-FR" dirty="0"/>
              <a:t>Noir </a:t>
            </a:r>
            <a:r>
              <a:rPr lang="fr-FR" dirty="0" smtClean="0"/>
              <a:t>, 20% </a:t>
            </a:r>
            <a:r>
              <a:rPr lang="fr-FR" dirty="0"/>
              <a:t>Trousseau </a:t>
            </a:r>
          </a:p>
          <a:p>
            <a:r>
              <a:rPr lang="nb-NO" dirty="0"/>
              <a:t>Håndplukkede druer, tradisjonell gjæring i ståltanker, annengangsgjæring i flasken, 24 md. flaskemodning før salg</a:t>
            </a:r>
            <a:r>
              <a:rPr lang="nb-NO" dirty="0" smtClean="0"/>
              <a:t>.</a:t>
            </a:r>
          </a:p>
          <a:p>
            <a:r>
              <a:rPr lang="nb-NO" dirty="0" smtClean="0"/>
              <a:t>12% alkohol</a:t>
            </a:r>
          </a:p>
          <a:p>
            <a:r>
              <a:rPr lang="nb-NO" dirty="0" smtClean="0"/>
              <a:t>Serveringstemperatur 6 - 8˚C</a:t>
            </a:r>
            <a:endParaRPr lang="nb-NO"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65" y="2564904"/>
            <a:ext cx="4544328" cy="366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63888" y="4941168"/>
            <a:ext cx="841897" cy="646331"/>
          </a:xfrm>
          <a:prstGeom prst="rect">
            <a:avLst/>
          </a:prstGeom>
          <a:noFill/>
        </p:spPr>
        <p:txBody>
          <a:bodyPr wrap="none" rtlCol="0">
            <a:spAutoFit/>
          </a:bodyPr>
          <a:lstStyle/>
          <a:p>
            <a:r>
              <a:rPr lang="nb-NO" dirty="0" err="1" smtClean="0"/>
              <a:t>Arbois</a:t>
            </a:r>
            <a:r>
              <a:rPr lang="nb-NO" dirty="0" smtClean="0"/>
              <a:t>,</a:t>
            </a:r>
          </a:p>
          <a:p>
            <a:r>
              <a:rPr lang="nb-NO" dirty="0" smtClean="0"/>
              <a:t>Jura</a:t>
            </a:r>
            <a:endParaRPr lang="nb-NO" dirty="0"/>
          </a:p>
        </p:txBody>
      </p:sp>
    </p:spTree>
    <p:extLst>
      <p:ext uri="{BB962C8B-B14F-4D97-AF65-F5344CB8AC3E}">
        <p14:creationId xmlns:p14="http://schemas.microsoft.com/office/powerpoint/2010/main" val="799980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83639"/>
            <a:ext cx="4101256" cy="591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3995936" y="1340768"/>
            <a:ext cx="1655834" cy="4314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24128" y="1124744"/>
            <a:ext cx="2952328" cy="4247317"/>
          </a:xfrm>
          <a:prstGeom prst="rect">
            <a:avLst/>
          </a:prstGeom>
          <a:noFill/>
        </p:spPr>
        <p:txBody>
          <a:bodyPr wrap="square" rtlCol="0">
            <a:spAutoFit/>
          </a:bodyPr>
          <a:lstStyle/>
          <a:p>
            <a:r>
              <a:rPr lang="nb-NO" dirty="0" err="1" smtClean="0"/>
              <a:t>Correns</a:t>
            </a:r>
            <a:endParaRPr lang="nb-NO" dirty="0" smtClean="0"/>
          </a:p>
          <a:p>
            <a:r>
              <a:rPr lang="nb-NO" dirty="0" smtClean="0"/>
              <a:t>815 </a:t>
            </a:r>
            <a:r>
              <a:rPr lang="nb-NO" dirty="0" err="1" smtClean="0"/>
              <a:t>hab</a:t>
            </a:r>
            <a:r>
              <a:rPr lang="nb-NO" dirty="0" smtClean="0"/>
              <a:t>. (2012)</a:t>
            </a:r>
          </a:p>
          <a:p>
            <a:r>
              <a:rPr lang="fr-FR" dirty="0"/>
              <a:t>L’agriculture biologique est très développée sur la commune. On y compte un apiculteur, deux aviculteurs, un fromager, un maraicher, deux oléiculteurs et quatre viticulteurs labellisés "bio</a:t>
            </a:r>
            <a:r>
              <a:rPr lang="fr-FR" dirty="0" smtClean="0"/>
              <a:t>". </a:t>
            </a:r>
            <a:r>
              <a:rPr lang="fr-FR" dirty="0"/>
              <a:t>La commune a choisi comme slogan : CORRENS « 1er Village BIO de France ». </a:t>
            </a:r>
            <a:endParaRPr lang="fr-FR" dirty="0" smtClean="0"/>
          </a:p>
          <a:p>
            <a:endParaRPr lang="fr-FR" dirty="0"/>
          </a:p>
          <a:p>
            <a:r>
              <a:rPr lang="fr-FR" dirty="0" err="1" smtClean="0"/>
              <a:t>Kilde</a:t>
            </a:r>
            <a:r>
              <a:rPr lang="fr-FR" dirty="0" smtClean="0"/>
              <a:t>: </a:t>
            </a:r>
            <a:r>
              <a:rPr lang="fr-FR" dirty="0" err="1" smtClean="0"/>
              <a:t>Wikipedia</a:t>
            </a:r>
            <a:endParaRPr lang="nb-NO" dirty="0" smtClean="0"/>
          </a:p>
          <a:p>
            <a:endParaRPr lang="nb-NO" dirty="0"/>
          </a:p>
        </p:txBody>
      </p:sp>
    </p:spTree>
    <p:extLst>
      <p:ext uri="{BB962C8B-B14F-4D97-AF65-F5344CB8AC3E}">
        <p14:creationId xmlns:p14="http://schemas.microsoft.com/office/powerpoint/2010/main" val="230668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24" r="36424"/>
          <a:stretch/>
        </p:blipFill>
        <p:spPr bwMode="auto">
          <a:xfrm>
            <a:off x="6732240" y="460298"/>
            <a:ext cx="1580145"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7584" y="764704"/>
            <a:ext cx="5760640" cy="5355312"/>
          </a:xfrm>
          <a:prstGeom prst="rect">
            <a:avLst/>
          </a:prstGeom>
          <a:noFill/>
        </p:spPr>
        <p:txBody>
          <a:bodyPr wrap="square" rtlCol="0">
            <a:spAutoFit/>
          </a:bodyPr>
          <a:lstStyle/>
          <a:p>
            <a:r>
              <a:rPr lang="fr-FR" dirty="0"/>
              <a:t>Croix de Basson Côtes de Provence Rosé 2013</a:t>
            </a:r>
            <a:endParaRPr lang="fr-FR" dirty="0" smtClean="0"/>
          </a:p>
          <a:p>
            <a:r>
              <a:rPr lang="fr-FR" dirty="0" smtClean="0"/>
              <a:t>Grenache </a:t>
            </a:r>
            <a:r>
              <a:rPr lang="fr-FR" dirty="0"/>
              <a:t>60%, Cinsault 35%, Cabernet Sauvignon 5% </a:t>
            </a:r>
            <a:endParaRPr lang="fr-FR" dirty="0" smtClean="0"/>
          </a:p>
          <a:p>
            <a:r>
              <a:rPr lang="nb-NO" dirty="0" smtClean="0"/>
              <a:t>13% alkohol</a:t>
            </a:r>
          </a:p>
          <a:p>
            <a:r>
              <a:rPr lang="nb-NO" dirty="0" err="1"/>
              <a:t>Avstilkede</a:t>
            </a:r>
            <a:r>
              <a:rPr lang="nb-NO" dirty="0"/>
              <a:t> druer, tradisjonell </a:t>
            </a:r>
            <a:r>
              <a:rPr lang="nb-NO" dirty="0" err="1"/>
              <a:t>temperaturkontrollert</a:t>
            </a:r>
            <a:r>
              <a:rPr lang="nb-NO" dirty="0"/>
              <a:t> gjæring. Ikke fatlagret, 1-2 md. flaskemodning før salg.</a:t>
            </a:r>
            <a:endParaRPr lang="nb-NO" dirty="0" smtClean="0"/>
          </a:p>
          <a:p>
            <a:endParaRPr lang="nb-NO" dirty="0" smtClean="0"/>
          </a:p>
          <a:p>
            <a:r>
              <a:rPr lang="nb-NO" dirty="0" smtClean="0"/>
              <a:t>Økologisk:</a:t>
            </a:r>
          </a:p>
          <a:p>
            <a:r>
              <a:rPr lang="nb-NO" dirty="0" smtClean="0"/>
              <a:t>Ikke bruke kunstgjødsel, insektmidler, ugressmidler. </a:t>
            </a:r>
          </a:p>
          <a:p>
            <a:endParaRPr lang="nb-NO" dirty="0" smtClean="0"/>
          </a:p>
          <a:p>
            <a:r>
              <a:rPr lang="nb-NO" dirty="0" smtClean="0"/>
              <a:t>Biodynamisk:</a:t>
            </a:r>
          </a:p>
          <a:p>
            <a:r>
              <a:rPr lang="nb-NO" dirty="0"/>
              <a:t>Forskjeller fra andre typer økologisk landbruk er at man bruker en astronomisk kalender for å avgjøre når planting, innhøsting osv. skal skje, og at man benytter homeopatiske preparater i bl.a. </a:t>
            </a:r>
            <a:r>
              <a:rPr lang="nb-NO" dirty="0" smtClean="0"/>
              <a:t>kompostering. (Kilde: Wikipedia)</a:t>
            </a:r>
          </a:p>
          <a:p>
            <a:endParaRPr lang="nb-NO" dirty="0"/>
          </a:p>
          <a:p>
            <a:r>
              <a:rPr lang="nb-NO" dirty="0" err="1" smtClean="0"/>
              <a:t>Biologique</a:t>
            </a:r>
            <a:r>
              <a:rPr lang="nb-NO" dirty="0"/>
              <a:t>: </a:t>
            </a:r>
          </a:p>
          <a:p>
            <a:r>
              <a:rPr lang="nb-NO" dirty="0" smtClean="0"/>
              <a:t>Betyr økologisk</a:t>
            </a:r>
            <a:endParaRPr lang="nb-NO" dirty="0"/>
          </a:p>
          <a:p>
            <a:endParaRPr lang="nb-NO" dirty="0" smtClean="0"/>
          </a:p>
          <a:p>
            <a:endParaRPr lang="nb-NO" dirty="0"/>
          </a:p>
        </p:txBody>
      </p:sp>
    </p:spTree>
    <p:extLst>
      <p:ext uri="{BB962C8B-B14F-4D97-AF65-F5344CB8AC3E}">
        <p14:creationId xmlns:p14="http://schemas.microsoft.com/office/powerpoint/2010/main" val="1761533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7100" r="26718"/>
          <a:stretch/>
        </p:blipFill>
        <p:spPr bwMode="auto">
          <a:xfrm>
            <a:off x="6876256" y="548679"/>
            <a:ext cx="2099574" cy="580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0543" y="476672"/>
            <a:ext cx="3569182" cy="923330"/>
          </a:xfrm>
          <a:prstGeom prst="rect">
            <a:avLst/>
          </a:prstGeom>
          <a:noFill/>
        </p:spPr>
        <p:txBody>
          <a:bodyPr wrap="none" rtlCol="0">
            <a:spAutoFit/>
          </a:bodyPr>
          <a:lstStyle/>
          <a:p>
            <a:r>
              <a:rPr lang="nb-NO" dirty="0" err="1" smtClean="0"/>
              <a:t>Leitz</a:t>
            </a:r>
            <a:r>
              <a:rPr lang="nb-NO" dirty="0" smtClean="0"/>
              <a:t> </a:t>
            </a:r>
            <a:r>
              <a:rPr lang="nb-NO" dirty="0" err="1"/>
              <a:t>Rheingau</a:t>
            </a:r>
            <a:r>
              <a:rPr lang="nb-NO" dirty="0"/>
              <a:t> </a:t>
            </a:r>
            <a:r>
              <a:rPr lang="nb-NO" dirty="0" err="1"/>
              <a:t>Pinot</a:t>
            </a:r>
            <a:r>
              <a:rPr lang="nb-NO" dirty="0"/>
              <a:t> </a:t>
            </a:r>
            <a:r>
              <a:rPr lang="nb-NO" dirty="0" err="1"/>
              <a:t>Noir</a:t>
            </a:r>
            <a:r>
              <a:rPr lang="nb-NO" dirty="0"/>
              <a:t> Rose </a:t>
            </a:r>
            <a:r>
              <a:rPr lang="nb-NO" dirty="0" smtClean="0"/>
              <a:t>2014</a:t>
            </a:r>
          </a:p>
          <a:p>
            <a:r>
              <a:rPr lang="nb-NO" dirty="0" smtClean="0"/>
              <a:t>100% </a:t>
            </a:r>
            <a:r>
              <a:rPr lang="nb-NO" dirty="0" err="1" smtClean="0"/>
              <a:t>Pinot</a:t>
            </a:r>
            <a:r>
              <a:rPr lang="nb-NO" dirty="0" smtClean="0"/>
              <a:t> </a:t>
            </a:r>
            <a:r>
              <a:rPr lang="nb-NO" dirty="0" err="1" smtClean="0"/>
              <a:t>Noir</a:t>
            </a:r>
            <a:endParaRPr lang="nb-NO" dirty="0" smtClean="0"/>
          </a:p>
          <a:p>
            <a:r>
              <a:rPr lang="nb-NO" dirty="0" smtClean="0"/>
              <a:t>11,5% alkohol</a:t>
            </a:r>
            <a:endParaRPr lang="nb-NO" dirty="0"/>
          </a:p>
        </p:txBody>
      </p:sp>
      <p:pic>
        <p:nvPicPr>
          <p:cNvPr id="2050" name="Picture 2" descr="http://www.fahrrad-tour.de/Rheintal/Gesamt/KarteGesamtRhe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308" y="1831377"/>
            <a:ext cx="3406321" cy="463803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3203848" y="3280523"/>
            <a:ext cx="504056" cy="339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 name="Straight Arrow Connector 5"/>
          <p:cNvCxnSpPr>
            <a:endCxn id="4" idx="7"/>
          </p:cNvCxnSpPr>
          <p:nvPr/>
        </p:nvCxnSpPr>
        <p:spPr>
          <a:xfrm flipH="1">
            <a:off x="3634087" y="2348880"/>
            <a:ext cx="1441969" cy="981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48064" y="2132856"/>
            <a:ext cx="1584176" cy="1477328"/>
          </a:xfrm>
          <a:prstGeom prst="rect">
            <a:avLst/>
          </a:prstGeom>
          <a:noFill/>
        </p:spPr>
        <p:txBody>
          <a:bodyPr wrap="square" rtlCol="0">
            <a:spAutoFit/>
          </a:bodyPr>
          <a:lstStyle/>
          <a:p>
            <a:r>
              <a:rPr lang="nb-NO" dirty="0" err="1" smtClean="0"/>
              <a:t>Rheingau</a:t>
            </a:r>
            <a:r>
              <a:rPr lang="nb-NO" dirty="0" smtClean="0"/>
              <a:t>:</a:t>
            </a:r>
          </a:p>
          <a:p>
            <a:r>
              <a:rPr lang="nb-NO" dirty="0" smtClean="0"/>
              <a:t>Rhinen løper vestover en strekning på 30 km </a:t>
            </a:r>
            <a:endParaRPr lang="nb-NO" dirty="0"/>
          </a:p>
        </p:txBody>
      </p:sp>
    </p:spTree>
    <p:extLst>
      <p:ext uri="{BB962C8B-B14F-4D97-AF65-F5344CB8AC3E}">
        <p14:creationId xmlns:p14="http://schemas.microsoft.com/office/powerpoint/2010/main" val="47171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822287"/>
            <a:ext cx="1291580" cy="582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88106" y="637621"/>
            <a:ext cx="5108643" cy="923330"/>
          </a:xfrm>
          <a:prstGeom prst="rect">
            <a:avLst/>
          </a:prstGeom>
        </p:spPr>
        <p:txBody>
          <a:bodyPr wrap="none">
            <a:spAutoFit/>
          </a:bodyPr>
          <a:lstStyle/>
          <a:p>
            <a:r>
              <a:rPr lang="nb-NO" dirty="0"/>
              <a:t>Rabl </a:t>
            </a:r>
            <a:r>
              <a:rPr lang="nb-NO" dirty="0" err="1"/>
              <a:t>Zweigelt</a:t>
            </a:r>
            <a:r>
              <a:rPr lang="nb-NO" dirty="0"/>
              <a:t> </a:t>
            </a:r>
            <a:r>
              <a:rPr lang="nb-NO" dirty="0" err="1"/>
              <a:t>Rosé</a:t>
            </a:r>
            <a:r>
              <a:rPr lang="nb-NO" dirty="0"/>
              <a:t> </a:t>
            </a:r>
            <a:r>
              <a:rPr lang="nb-NO" dirty="0" smtClean="0"/>
              <a:t>2014. Østerrike, Niederösterreich</a:t>
            </a:r>
          </a:p>
          <a:p>
            <a:r>
              <a:rPr lang="nb-NO" dirty="0" smtClean="0"/>
              <a:t>100% </a:t>
            </a:r>
            <a:r>
              <a:rPr lang="nb-NO" dirty="0" err="1" smtClean="0"/>
              <a:t>zweigelt</a:t>
            </a:r>
            <a:endParaRPr lang="nb-NO" dirty="0" smtClean="0"/>
          </a:p>
          <a:p>
            <a:r>
              <a:rPr lang="nb-NO" dirty="0" smtClean="0"/>
              <a:t>12% alkohol</a:t>
            </a:r>
            <a:endParaRPr lang="nb-NO"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823" y="2492896"/>
            <a:ext cx="3943033" cy="385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571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2.bigcommerce.com/server3700/9ptnjah/products/56/images/156/il-mimo-rose-nebbiolo-cantalupo-75cl__08190.1361832682.1280.1280.jpg?c=2"/>
          <p:cNvPicPr>
            <a:picLocks noChangeAspect="1" noChangeArrowheads="1"/>
          </p:cNvPicPr>
          <p:nvPr/>
        </p:nvPicPr>
        <p:blipFill rotWithShape="1">
          <a:blip r:embed="rId3">
            <a:extLst>
              <a:ext uri="{28A0092B-C50C-407E-A947-70E740481C1C}">
                <a14:useLocalDpi xmlns:a14="http://schemas.microsoft.com/office/drawing/2010/main" val="0"/>
              </a:ext>
            </a:extLst>
          </a:blip>
          <a:srcRect l="38510" r="36795"/>
          <a:stretch/>
        </p:blipFill>
        <p:spPr bwMode="auto">
          <a:xfrm>
            <a:off x="7092280" y="814661"/>
            <a:ext cx="1542708" cy="57606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60848"/>
            <a:ext cx="3875012" cy="451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557618"/>
            <a:ext cx="7488831" cy="1477328"/>
          </a:xfrm>
          <a:prstGeom prst="rect">
            <a:avLst/>
          </a:prstGeom>
        </p:spPr>
        <p:txBody>
          <a:bodyPr wrap="square">
            <a:spAutoFit/>
          </a:bodyPr>
          <a:lstStyle/>
          <a:p>
            <a:r>
              <a:rPr lang="nb-NO" dirty="0"/>
              <a:t>Il </a:t>
            </a:r>
            <a:r>
              <a:rPr lang="nb-NO" dirty="0" err="1"/>
              <a:t>Mimo</a:t>
            </a:r>
            <a:r>
              <a:rPr lang="nb-NO" dirty="0"/>
              <a:t> </a:t>
            </a:r>
            <a:r>
              <a:rPr lang="nb-NO" dirty="0" smtClean="0"/>
              <a:t>2014. </a:t>
            </a:r>
            <a:r>
              <a:rPr lang="nb-NO" dirty="0" err="1" smtClean="0"/>
              <a:t>Ghemme</a:t>
            </a:r>
            <a:r>
              <a:rPr lang="nb-NO" dirty="0" smtClean="0"/>
              <a:t>, Piemonte</a:t>
            </a:r>
          </a:p>
          <a:p>
            <a:r>
              <a:rPr lang="nb-NO" dirty="0" smtClean="0"/>
              <a:t>100% </a:t>
            </a:r>
            <a:r>
              <a:rPr lang="nb-NO" dirty="0" err="1" smtClean="0"/>
              <a:t>Nebbiolo</a:t>
            </a:r>
            <a:endParaRPr lang="nb-NO" dirty="0" smtClean="0"/>
          </a:p>
          <a:p>
            <a:r>
              <a:rPr lang="nb-NO" dirty="0" smtClean="0"/>
              <a:t>En natts skallkontakt. Langsom og </a:t>
            </a:r>
            <a:r>
              <a:rPr lang="nb-NO" dirty="0" err="1" smtClean="0"/>
              <a:t>temperaturkontrollert</a:t>
            </a:r>
            <a:r>
              <a:rPr lang="nb-NO" dirty="0" smtClean="0"/>
              <a:t> gjæring.</a:t>
            </a:r>
          </a:p>
          <a:p>
            <a:r>
              <a:rPr lang="nb-NO" dirty="0" smtClean="0"/>
              <a:t>12% alkohol</a:t>
            </a:r>
          </a:p>
          <a:p>
            <a:r>
              <a:rPr lang="nb-NO" dirty="0" smtClean="0"/>
              <a:t>Serveringstemperatur 12˚C</a:t>
            </a:r>
            <a:endParaRPr lang="nb-NO" dirty="0"/>
          </a:p>
        </p:txBody>
      </p:sp>
    </p:spTree>
    <p:extLst>
      <p:ext uri="{BB962C8B-B14F-4D97-AF65-F5344CB8AC3E}">
        <p14:creationId xmlns:p14="http://schemas.microsoft.com/office/powerpoint/2010/main" val="4120521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yaentucasa.com/3286-thickbox_default/z-rose-muslattrollinger-2012-f-schatz.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14" t="8810" r="36463" b="10830"/>
          <a:stretch/>
        </p:blipFill>
        <p:spPr bwMode="auto">
          <a:xfrm>
            <a:off x="7020272" y="332656"/>
            <a:ext cx="1339921" cy="5775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9134" y="548680"/>
            <a:ext cx="4793492" cy="1477328"/>
          </a:xfrm>
          <a:prstGeom prst="rect">
            <a:avLst/>
          </a:prstGeom>
          <a:noFill/>
        </p:spPr>
        <p:txBody>
          <a:bodyPr wrap="none" rtlCol="0">
            <a:spAutoFit/>
          </a:bodyPr>
          <a:lstStyle/>
          <a:p>
            <a:r>
              <a:rPr lang="nb-NO" dirty="0" err="1"/>
              <a:t>Schatz</a:t>
            </a:r>
            <a:r>
              <a:rPr lang="nb-NO" dirty="0"/>
              <a:t> Z </a:t>
            </a:r>
            <a:r>
              <a:rPr lang="nb-NO" dirty="0" err="1"/>
              <a:t>Rosado</a:t>
            </a:r>
            <a:r>
              <a:rPr lang="nb-NO" dirty="0"/>
              <a:t> </a:t>
            </a:r>
            <a:r>
              <a:rPr lang="nb-NO" dirty="0" smtClean="0"/>
              <a:t>2013</a:t>
            </a:r>
          </a:p>
          <a:p>
            <a:r>
              <a:rPr lang="nb-NO" dirty="0" smtClean="0"/>
              <a:t>100% Black muscat </a:t>
            </a:r>
          </a:p>
          <a:p>
            <a:r>
              <a:rPr lang="nb-NO" dirty="0"/>
              <a:t>5 mnd. lagring sur </a:t>
            </a:r>
            <a:r>
              <a:rPr lang="nb-NO" dirty="0" err="1"/>
              <a:t>lie</a:t>
            </a:r>
            <a:r>
              <a:rPr lang="nb-NO" dirty="0"/>
              <a:t> med </a:t>
            </a:r>
            <a:r>
              <a:rPr lang="nb-NO" dirty="0" err="1"/>
              <a:t>batonnage</a:t>
            </a:r>
            <a:r>
              <a:rPr lang="nb-NO" dirty="0"/>
              <a:t> i fransk eik</a:t>
            </a:r>
            <a:r>
              <a:rPr lang="nb-NO" dirty="0" smtClean="0"/>
              <a:t>.</a:t>
            </a:r>
          </a:p>
          <a:p>
            <a:r>
              <a:rPr lang="nb-NO" dirty="0" smtClean="0"/>
              <a:t>14% alkohol</a:t>
            </a:r>
          </a:p>
          <a:p>
            <a:r>
              <a:rPr lang="nb-NO" smtClean="0"/>
              <a:t>Serveringstemperatur fra 10˚C opptil </a:t>
            </a:r>
            <a:r>
              <a:rPr lang="nb-NO" dirty="0" smtClean="0"/>
              <a:t>16˚C</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34" y="2042083"/>
            <a:ext cx="4939985" cy="390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34" y="2024876"/>
            <a:ext cx="4939985" cy="390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7510" y="4797152"/>
            <a:ext cx="781048" cy="369332"/>
          </a:xfrm>
          <a:prstGeom prst="rect">
            <a:avLst/>
          </a:prstGeom>
          <a:noFill/>
        </p:spPr>
        <p:txBody>
          <a:bodyPr wrap="none" rtlCol="0">
            <a:spAutoFit/>
          </a:bodyPr>
          <a:lstStyle/>
          <a:p>
            <a:r>
              <a:rPr lang="nb-NO" dirty="0" err="1" smtClean="0"/>
              <a:t>Ronda</a:t>
            </a:r>
            <a:endParaRPr lang="nb-NO" dirty="0"/>
          </a:p>
        </p:txBody>
      </p:sp>
    </p:spTree>
    <p:extLst>
      <p:ext uri="{BB962C8B-B14F-4D97-AF65-F5344CB8AC3E}">
        <p14:creationId xmlns:p14="http://schemas.microsoft.com/office/powerpoint/2010/main" val="404788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80728"/>
            <a:ext cx="7776864" cy="4893647"/>
          </a:xfrm>
          <a:prstGeom prst="rect">
            <a:avLst/>
          </a:prstGeom>
          <a:noFill/>
        </p:spPr>
        <p:txBody>
          <a:bodyPr wrap="square" rtlCol="0">
            <a:spAutoFit/>
          </a:bodyPr>
          <a:lstStyle/>
          <a:p>
            <a:r>
              <a:rPr lang="en-US" sz="2400" b="1" dirty="0"/>
              <a:t>Sur Lie:</a:t>
            </a:r>
            <a:r>
              <a:rPr lang="en-US" sz="2400" dirty="0"/>
              <a:t> Wines aged sur lie (French for "on the lees") are kept in contact with the dead yeast cells and are not racked or otherwise filtered. This is mainly done for whites, to enrich them. (It is a normal part of fermenting red wine, and so is not noted.) The concept originated in Burgundy, with Chardonnay, but is now popular around the world with numerous white grape varieties. Sur lie aging can be overdone, leading to an off-putting </a:t>
            </a:r>
            <a:r>
              <a:rPr lang="en-US" sz="2400" dirty="0" err="1"/>
              <a:t>leesy</a:t>
            </a:r>
            <a:r>
              <a:rPr lang="en-US" sz="2400" dirty="0"/>
              <a:t> flavor. </a:t>
            </a:r>
            <a:endParaRPr lang="en-US" sz="2400" dirty="0" smtClean="0"/>
          </a:p>
          <a:p>
            <a:endParaRPr lang="en-US" sz="2400" dirty="0"/>
          </a:p>
          <a:p>
            <a:r>
              <a:rPr lang="en-US" sz="2400" b="1" dirty="0" err="1"/>
              <a:t>Bâtonnage</a:t>
            </a:r>
            <a:r>
              <a:rPr lang="en-US" sz="2400" b="1" dirty="0"/>
              <a:t>:</a:t>
            </a:r>
            <a:r>
              <a:rPr lang="en-US" sz="2400" dirty="0"/>
              <a:t> French term for stirring the lees during the aging and maturation of wine. </a:t>
            </a:r>
            <a:endParaRPr lang="en-US" sz="2400" dirty="0" smtClean="0"/>
          </a:p>
          <a:p>
            <a:endParaRPr lang="en-US" sz="2400" dirty="0" smtClean="0"/>
          </a:p>
          <a:p>
            <a:r>
              <a:rPr lang="en-US" sz="2400" dirty="0"/>
              <a:t>http://www.winespectator.com/glossary/index/id/GL_sur_lie</a:t>
            </a:r>
            <a:endParaRPr lang="nb-NO" sz="2400" dirty="0"/>
          </a:p>
        </p:txBody>
      </p:sp>
    </p:spTree>
    <p:extLst>
      <p:ext uri="{BB962C8B-B14F-4D97-AF65-F5344CB8AC3E}">
        <p14:creationId xmlns:p14="http://schemas.microsoft.com/office/powerpoint/2010/main" val="380549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rivat\HjemmePC\Mine bilder\2007_paasken\IMG_18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404664"/>
            <a:ext cx="6552728" cy="707886"/>
          </a:xfrm>
          <a:prstGeom prst="rect">
            <a:avLst/>
          </a:prstGeom>
          <a:noFill/>
        </p:spPr>
        <p:txBody>
          <a:bodyPr wrap="square" rtlCol="0">
            <a:spAutoFit/>
          </a:bodyPr>
          <a:lstStyle/>
          <a:p>
            <a:r>
              <a:rPr lang="nb-NO" sz="4000" dirty="0" smtClean="0">
                <a:solidFill>
                  <a:schemeClr val="bg1"/>
                </a:solidFill>
              </a:rPr>
              <a:t>Takk for oppmerksomheten</a:t>
            </a:r>
            <a:endParaRPr lang="nb-NO" sz="4000" dirty="0">
              <a:solidFill>
                <a:schemeClr val="bg1"/>
              </a:solidFill>
            </a:endParaRPr>
          </a:p>
        </p:txBody>
      </p:sp>
    </p:spTree>
    <p:extLst>
      <p:ext uri="{BB962C8B-B14F-4D97-AF65-F5344CB8AC3E}">
        <p14:creationId xmlns:p14="http://schemas.microsoft.com/office/powerpoint/2010/main" val="3512121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Rosévin er:</a:t>
            </a:r>
            <a:endParaRPr lang="nb-NO" dirty="0"/>
          </a:p>
        </p:txBody>
      </p:sp>
      <p:sp>
        <p:nvSpPr>
          <p:cNvPr id="3" name="Content Placeholder 2"/>
          <p:cNvSpPr>
            <a:spLocks noGrp="1"/>
          </p:cNvSpPr>
          <p:nvPr>
            <p:ph idx="1"/>
          </p:nvPr>
        </p:nvSpPr>
        <p:spPr/>
        <p:txBody>
          <a:bodyPr>
            <a:normAutofit fontScale="85000" lnSpcReduction="20000"/>
          </a:bodyPr>
          <a:lstStyle/>
          <a:p>
            <a:r>
              <a:rPr lang="nb-NO" dirty="0" smtClean="0"/>
              <a:t>Rosa</a:t>
            </a:r>
          </a:p>
          <a:p>
            <a:r>
              <a:rPr lang="nb-NO" dirty="0" smtClean="0"/>
              <a:t>Laget </a:t>
            </a:r>
            <a:r>
              <a:rPr lang="nb-NO" dirty="0"/>
              <a:t>på rødvinsdruer, med skånsom og kort kontakt med drueskallet. </a:t>
            </a:r>
          </a:p>
          <a:p>
            <a:r>
              <a:rPr lang="nb-NO" dirty="0"/>
              <a:t>Fremstilling av «rosévin» ved å blande rødvin og hvitvin er ikke tillatt i EU. </a:t>
            </a:r>
          </a:p>
          <a:p>
            <a:r>
              <a:rPr lang="nb-NO" dirty="0"/>
              <a:t>Ferskvare</a:t>
            </a:r>
          </a:p>
          <a:p>
            <a:r>
              <a:rPr lang="nb-NO" dirty="0"/>
              <a:t>Mange roséviner </a:t>
            </a:r>
            <a:r>
              <a:rPr lang="nb-NO" dirty="0" smtClean="0"/>
              <a:t>slippes på </a:t>
            </a:r>
            <a:r>
              <a:rPr lang="nb-NO" dirty="0"/>
              <a:t>Vinmonopolet fra første (virke-) fredag i mai.</a:t>
            </a:r>
          </a:p>
          <a:p>
            <a:r>
              <a:rPr lang="nb-NO" dirty="0"/>
              <a:t>Anbefalt servert ved 8 – 10 ⁰</a:t>
            </a:r>
            <a:r>
              <a:rPr lang="nb-NO" dirty="0" smtClean="0"/>
              <a:t>C</a:t>
            </a:r>
            <a:endParaRPr lang="nb-NO" dirty="0"/>
          </a:p>
          <a:p>
            <a:r>
              <a:rPr lang="nb-NO" dirty="0"/>
              <a:t>Egnet som aperitiff, til fisk, skalldyr, lyst kjøtt, pasta, </a:t>
            </a:r>
            <a:r>
              <a:rPr lang="nb-NO" dirty="0" smtClean="0"/>
              <a:t>…</a:t>
            </a:r>
          </a:p>
          <a:p>
            <a:r>
              <a:rPr lang="nb-NO" dirty="0" smtClean="0"/>
              <a:t>Mer </a:t>
            </a:r>
            <a:r>
              <a:rPr lang="nb-NO" dirty="0"/>
              <a:t>og mer </a:t>
            </a:r>
            <a:r>
              <a:rPr lang="nb-NO" dirty="0" smtClean="0"/>
              <a:t>populært</a:t>
            </a:r>
            <a:endParaRPr lang="nb-NO" dirty="0"/>
          </a:p>
        </p:txBody>
      </p:sp>
    </p:spTree>
    <p:extLst>
      <p:ext uri="{BB962C8B-B14F-4D97-AF65-F5344CB8AC3E}">
        <p14:creationId xmlns:p14="http://schemas.microsoft.com/office/powerpoint/2010/main" val="7020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594824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86620" y="404664"/>
            <a:ext cx="2333909" cy="646331"/>
          </a:xfrm>
          <a:prstGeom prst="rect">
            <a:avLst/>
          </a:prstGeom>
          <a:noFill/>
        </p:spPr>
        <p:txBody>
          <a:bodyPr wrap="none" rtlCol="0">
            <a:spAutoFit/>
          </a:bodyPr>
          <a:lstStyle/>
          <a:p>
            <a:r>
              <a:rPr lang="nb-NO" dirty="0" smtClean="0"/>
              <a:t>Salg i 1000 liter</a:t>
            </a:r>
          </a:p>
          <a:p>
            <a:r>
              <a:rPr lang="nb-NO" dirty="0" smtClean="0"/>
              <a:t>www.vinmonopolet.no</a:t>
            </a:r>
            <a:endParaRPr lang="nb-NO" dirty="0"/>
          </a:p>
        </p:txBody>
      </p:sp>
    </p:spTree>
    <p:extLst>
      <p:ext uri="{BB962C8B-B14F-4D97-AF65-F5344CB8AC3E}">
        <p14:creationId xmlns:p14="http://schemas.microsoft.com/office/powerpoint/2010/main" val="4060516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50" y="692696"/>
            <a:ext cx="682990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6237312"/>
            <a:ext cx="3452292" cy="369332"/>
          </a:xfrm>
          <a:prstGeom prst="rect">
            <a:avLst/>
          </a:prstGeom>
          <a:noFill/>
        </p:spPr>
        <p:txBody>
          <a:bodyPr wrap="none" rtlCol="0">
            <a:spAutoFit/>
          </a:bodyPr>
          <a:lstStyle/>
          <a:p>
            <a:r>
              <a:rPr lang="nb-NO" dirty="0" smtClean="0"/>
              <a:t>Salgstall fra www.vinmonopolet.no</a:t>
            </a:r>
            <a:endParaRPr lang="nb-NO" dirty="0"/>
          </a:p>
        </p:txBody>
      </p:sp>
    </p:spTree>
    <p:extLst>
      <p:ext uri="{BB962C8B-B14F-4D97-AF65-F5344CB8AC3E}">
        <p14:creationId xmlns:p14="http://schemas.microsoft.com/office/powerpoint/2010/main" val="3626805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028700"/>
            <a:ext cx="6410563" cy="513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441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340768"/>
            <a:ext cx="4613221" cy="36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1" y="1340768"/>
            <a:ext cx="4613221" cy="369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712" y="764704"/>
            <a:ext cx="652743" cy="369332"/>
          </a:xfrm>
          <a:prstGeom prst="rect">
            <a:avLst/>
          </a:prstGeom>
          <a:noFill/>
        </p:spPr>
        <p:txBody>
          <a:bodyPr wrap="none" rtlCol="0">
            <a:spAutoFit/>
          </a:bodyPr>
          <a:lstStyle/>
          <a:p>
            <a:r>
              <a:rPr lang="nb-NO" dirty="0" smtClean="0"/>
              <a:t>2003</a:t>
            </a:r>
            <a:endParaRPr lang="nb-NO" dirty="0"/>
          </a:p>
        </p:txBody>
      </p:sp>
      <p:sp>
        <p:nvSpPr>
          <p:cNvPr id="3" name="TextBox 2"/>
          <p:cNvSpPr txBox="1"/>
          <p:nvPr/>
        </p:nvSpPr>
        <p:spPr>
          <a:xfrm>
            <a:off x="6028491" y="770960"/>
            <a:ext cx="652743" cy="369332"/>
          </a:xfrm>
          <a:prstGeom prst="rect">
            <a:avLst/>
          </a:prstGeom>
          <a:noFill/>
        </p:spPr>
        <p:txBody>
          <a:bodyPr wrap="none" rtlCol="0">
            <a:spAutoFit/>
          </a:bodyPr>
          <a:lstStyle/>
          <a:p>
            <a:r>
              <a:rPr lang="nb-NO" dirty="0" smtClean="0"/>
              <a:t>2014</a:t>
            </a:r>
          </a:p>
        </p:txBody>
      </p:sp>
    </p:spTree>
    <p:extLst>
      <p:ext uri="{BB962C8B-B14F-4D97-AF65-F5344CB8AC3E}">
        <p14:creationId xmlns:p14="http://schemas.microsoft.com/office/powerpoint/2010/main" val="330287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 y="505838"/>
            <a:ext cx="9136770" cy="47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5839" y="5576661"/>
            <a:ext cx="7762672" cy="369332"/>
          </a:xfrm>
          <a:prstGeom prst="rect">
            <a:avLst/>
          </a:prstGeom>
        </p:spPr>
        <p:txBody>
          <a:bodyPr wrap="square">
            <a:spAutoFit/>
          </a:bodyPr>
          <a:lstStyle/>
          <a:p>
            <a:r>
              <a:rPr lang="nb-NO" dirty="0"/>
              <a:t>http://www.adressa.no/nyheter/sortrondelag/article10594770.ece</a:t>
            </a:r>
          </a:p>
        </p:txBody>
      </p:sp>
      <p:sp>
        <p:nvSpPr>
          <p:cNvPr id="4" name="Rectangle 3"/>
          <p:cNvSpPr/>
          <p:nvPr/>
        </p:nvSpPr>
        <p:spPr>
          <a:xfrm>
            <a:off x="87549" y="1361872"/>
            <a:ext cx="1721796" cy="817124"/>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6" name="Straight Arrow Connector 5"/>
          <p:cNvCxnSpPr>
            <a:stCxn id="4" idx="2"/>
          </p:cNvCxnSpPr>
          <p:nvPr/>
        </p:nvCxnSpPr>
        <p:spPr>
          <a:xfrm>
            <a:off x="948447" y="2178996"/>
            <a:ext cx="0" cy="332685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05839" y="136506"/>
            <a:ext cx="3478260" cy="369332"/>
          </a:xfrm>
          <a:prstGeom prst="rect">
            <a:avLst/>
          </a:prstGeom>
          <a:noFill/>
        </p:spPr>
        <p:txBody>
          <a:bodyPr wrap="none" rtlCol="0">
            <a:spAutoFit/>
          </a:bodyPr>
          <a:lstStyle/>
          <a:p>
            <a:r>
              <a:rPr lang="nb-NO" dirty="0" smtClean="0"/>
              <a:t>Dagens Næringsliv, 30 januar 2015:</a:t>
            </a:r>
            <a:endParaRPr lang="nb-NO" dirty="0"/>
          </a:p>
        </p:txBody>
      </p:sp>
    </p:spTree>
    <p:extLst>
      <p:ext uri="{BB962C8B-B14F-4D97-AF65-F5344CB8AC3E}">
        <p14:creationId xmlns:p14="http://schemas.microsoft.com/office/powerpoint/2010/main" val="28367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9286"/>
            <a:ext cx="8281392" cy="74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205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Rosévin er:</a:t>
            </a:r>
            <a:endParaRPr lang="nb-NO" dirty="0"/>
          </a:p>
        </p:txBody>
      </p:sp>
      <p:sp>
        <p:nvSpPr>
          <p:cNvPr id="3" name="Content Placeholder 2"/>
          <p:cNvSpPr>
            <a:spLocks noGrp="1"/>
          </p:cNvSpPr>
          <p:nvPr>
            <p:ph idx="1"/>
          </p:nvPr>
        </p:nvSpPr>
        <p:spPr/>
        <p:txBody>
          <a:bodyPr>
            <a:normAutofit fontScale="77500" lnSpcReduction="20000"/>
          </a:bodyPr>
          <a:lstStyle/>
          <a:p>
            <a:r>
              <a:rPr lang="nb-NO" dirty="0" smtClean="0"/>
              <a:t>Rosa</a:t>
            </a:r>
          </a:p>
          <a:p>
            <a:r>
              <a:rPr lang="nb-NO" dirty="0" smtClean="0"/>
              <a:t>Laget </a:t>
            </a:r>
            <a:r>
              <a:rPr lang="nb-NO" dirty="0"/>
              <a:t>på rødvinsdruer, med skånsom og kort kontakt med drueskallet. </a:t>
            </a:r>
          </a:p>
          <a:p>
            <a:r>
              <a:rPr lang="nb-NO" dirty="0"/>
              <a:t>Fremstilling av «rosévin» ved å blande rødvin og hvitvin er ikke tillatt i EU. </a:t>
            </a:r>
          </a:p>
          <a:p>
            <a:r>
              <a:rPr lang="nb-NO" dirty="0"/>
              <a:t>Ferskvare</a:t>
            </a:r>
          </a:p>
          <a:p>
            <a:r>
              <a:rPr lang="nb-NO" dirty="0"/>
              <a:t>Mange roséviner </a:t>
            </a:r>
            <a:r>
              <a:rPr lang="nb-NO" dirty="0" smtClean="0"/>
              <a:t>slippes på </a:t>
            </a:r>
            <a:r>
              <a:rPr lang="nb-NO" dirty="0"/>
              <a:t>Vinmonopolet fra første (virke-) fredag i mai.</a:t>
            </a:r>
          </a:p>
          <a:p>
            <a:r>
              <a:rPr lang="nb-NO" dirty="0"/>
              <a:t>Anbefalt servert ved 8 – 10 ⁰</a:t>
            </a:r>
            <a:r>
              <a:rPr lang="nb-NO" dirty="0" smtClean="0"/>
              <a:t>C</a:t>
            </a:r>
            <a:endParaRPr lang="nb-NO" dirty="0"/>
          </a:p>
          <a:p>
            <a:r>
              <a:rPr lang="nb-NO" dirty="0"/>
              <a:t>Egnet som aperitiff, til fisk, skalldyr, lyst kjøtt, pasta, </a:t>
            </a:r>
            <a:r>
              <a:rPr lang="nb-NO" dirty="0" smtClean="0"/>
              <a:t>…</a:t>
            </a:r>
          </a:p>
          <a:p>
            <a:r>
              <a:rPr lang="nb-NO" dirty="0" smtClean="0"/>
              <a:t>Mer </a:t>
            </a:r>
            <a:r>
              <a:rPr lang="nb-NO" dirty="0"/>
              <a:t>og mer populært</a:t>
            </a:r>
          </a:p>
          <a:p>
            <a:r>
              <a:rPr lang="nb-NO" dirty="0" smtClean="0"/>
              <a:t>Ikke dyrt</a:t>
            </a:r>
          </a:p>
        </p:txBody>
      </p:sp>
    </p:spTree>
    <p:extLst>
      <p:ext uri="{BB962C8B-B14F-4D97-AF65-F5344CB8AC3E}">
        <p14:creationId xmlns:p14="http://schemas.microsoft.com/office/powerpoint/2010/main" val="12441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649</Words>
  <Application>Microsoft Office PowerPoint</Application>
  <PresentationFormat>Skjermfremvisning (4:3)</PresentationFormat>
  <Paragraphs>101</Paragraphs>
  <Slides>19</Slides>
  <Notes>3</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19</vt:i4>
      </vt:variant>
    </vt:vector>
  </HeadingPairs>
  <TitlesOfParts>
    <vt:vector size="21" baseType="lpstr">
      <vt:lpstr>Office Theme</vt:lpstr>
      <vt:lpstr>Document</vt:lpstr>
      <vt:lpstr>PowerPoint-presentasjon</vt:lpstr>
      <vt:lpstr>Rosévin er:</vt:lpstr>
      <vt:lpstr>PowerPoint-presentasjon</vt:lpstr>
      <vt:lpstr>PowerPoint-presentasjon</vt:lpstr>
      <vt:lpstr>PowerPoint-presentasjon</vt:lpstr>
      <vt:lpstr>PowerPoint-presentasjon</vt:lpstr>
      <vt:lpstr>PowerPoint-presentasjon</vt:lpstr>
      <vt:lpstr>PowerPoint-presentasjon</vt:lpstr>
      <vt:lpstr>Rosévin 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NTNU DMF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Hvitviner med fransk fokus</dc:title>
  <dc:creator>Stian Lydersen</dc:creator>
  <cp:lastModifiedBy>Grønlie, Hege</cp:lastModifiedBy>
  <cp:revision>101</cp:revision>
  <dcterms:created xsi:type="dcterms:W3CDTF">2014-03-31T07:26:32Z</dcterms:created>
  <dcterms:modified xsi:type="dcterms:W3CDTF">2015-10-03T22:09:18Z</dcterms:modified>
</cp:coreProperties>
</file>